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61" r:id="rId4"/>
  </p:sldMasterIdLst>
  <p:notesMasterIdLst>
    <p:notesMasterId r:id="rId56"/>
  </p:notesMasterIdLst>
  <p:sldIdLst>
    <p:sldId id="273" r:id="rId5"/>
    <p:sldId id="329" r:id="rId6"/>
    <p:sldId id="318" r:id="rId7"/>
    <p:sldId id="304" r:id="rId8"/>
    <p:sldId id="319" r:id="rId9"/>
    <p:sldId id="313" r:id="rId10"/>
    <p:sldId id="315" r:id="rId11"/>
    <p:sldId id="321" r:id="rId12"/>
    <p:sldId id="322" r:id="rId13"/>
    <p:sldId id="323" r:id="rId14"/>
    <p:sldId id="324" r:id="rId15"/>
    <p:sldId id="326" r:id="rId16"/>
    <p:sldId id="328" r:id="rId17"/>
    <p:sldId id="293" r:id="rId18"/>
    <p:sldId id="314" r:id="rId19"/>
    <p:sldId id="330" r:id="rId20"/>
    <p:sldId id="327" r:id="rId21"/>
    <p:sldId id="309" r:id="rId22"/>
    <p:sldId id="331" r:id="rId23"/>
    <p:sldId id="311" r:id="rId24"/>
    <p:sldId id="310" r:id="rId25"/>
    <p:sldId id="320" r:id="rId26"/>
    <p:sldId id="316" r:id="rId27"/>
    <p:sldId id="257" r:id="rId28"/>
    <p:sldId id="259" r:id="rId29"/>
    <p:sldId id="261" r:id="rId30"/>
    <p:sldId id="299" r:id="rId31"/>
    <p:sldId id="262" r:id="rId32"/>
    <p:sldId id="256" r:id="rId33"/>
    <p:sldId id="280" r:id="rId34"/>
    <p:sldId id="301" r:id="rId35"/>
    <p:sldId id="296" r:id="rId36"/>
    <p:sldId id="297" r:id="rId37"/>
    <p:sldId id="295" r:id="rId38"/>
    <p:sldId id="302" r:id="rId39"/>
    <p:sldId id="287" r:id="rId40"/>
    <p:sldId id="286" r:id="rId41"/>
    <p:sldId id="285" r:id="rId42"/>
    <p:sldId id="288" r:id="rId43"/>
    <p:sldId id="284" r:id="rId44"/>
    <p:sldId id="289" r:id="rId45"/>
    <p:sldId id="291" r:id="rId46"/>
    <p:sldId id="279" r:id="rId47"/>
    <p:sldId id="294" r:id="rId48"/>
    <p:sldId id="290" r:id="rId49"/>
    <p:sldId id="278" r:id="rId50"/>
    <p:sldId id="303" r:id="rId51"/>
    <p:sldId id="276" r:id="rId52"/>
    <p:sldId id="305" r:id="rId53"/>
    <p:sldId id="306" r:id="rId54"/>
    <p:sldId id="307" r:id="rId55"/>
  </p:sldIdLst>
  <p:sldSz cx="12192000" cy="6858000"/>
  <p:notesSz cx="7004050" cy="9283700"/>
  <p:custDataLst>
    <p:tags r:id="rId5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00CC00"/>
    <a:srgbClr val="3BFE21"/>
    <a:srgbClr val="FF9900"/>
    <a:srgbClr val="00FF00"/>
    <a:srgbClr val="2E6847"/>
    <a:srgbClr val="1DAB5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364" autoAdjust="0"/>
  </p:normalViewPr>
  <p:slideViewPr>
    <p:cSldViewPr>
      <p:cViewPr varScale="1">
        <p:scale>
          <a:sx n="68" d="100"/>
          <a:sy n="68" d="100"/>
        </p:scale>
        <p:origin x="72" y="186"/>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401-46A5-A56B-7AC8D04627A2}"/>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7401-46A5-A56B-7AC8D04627A2}"/>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401-46A5-A56B-7AC8D04627A2}"/>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7401-46A5-A56B-7AC8D04627A2}"/>
              </c:ext>
            </c:extLst>
          </c:dPt>
          <c:dLbls>
            <c:dLbl>
              <c:idx val="0"/>
              <c:layout>
                <c:manualLayout>
                  <c:x val="-2.1057502414406605E-2"/>
                  <c:y val="7.0286698657358024E-2"/>
                </c:manualLayout>
              </c:layout>
              <c:tx>
                <c:rich>
                  <a:bodyPr rot="0" spcFirstLastPara="1" vertOverflow="ellipsis" vert="horz" wrap="square" lIns="38100" tIns="19050" rIns="38100" bIns="19050" anchor="ctr" anchorCtr="1">
                    <a:noAutofit/>
                  </a:bodyPr>
                  <a:lstStyle/>
                  <a:p>
                    <a:pPr>
                      <a:defRPr sz="2000" b="1" i="0" u="none" strike="noStrike" kern="1200" baseline="0">
                        <a:solidFill>
                          <a:schemeClr val="lt1"/>
                        </a:solidFill>
                        <a:latin typeface="+mn-lt"/>
                        <a:ea typeface="+mn-ea"/>
                        <a:cs typeface="+mn-cs"/>
                      </a:defRPr>
                    </a:pPr>
                    <a:fld id="{424E291A-3F57-4744-B815-049139773233}" type="CATEGORYNAME">
                      <a:rPr lang="en-US">
                        <a:solidFill>
                          <a:schemeClr val="accent1">
                            <a:lumMod val="50000"/>
                          </a:schemeClr>
                        </a:solidFill>
                      </a:rPr>
                      <a:pPr>
                        <a:defRPr sz="2000"/>
                      </a:pPr>
                      <a:t>[CATEGORY NAME]</a:t>
                    </a:fld>
                    <a:r>
                      <a:rPr lang="en-US" baseline="0" dirty="0"/>
                      <a:t>
</a:t>
                    </a:r>
                    <a:fld id="{8B23912E-D15F-4285-B3A0-968ADE0C283D}" type="PERCENTAGE">
                      <a:rPr lang="en-US" baseline="0">
                        <a:solidFill>
                          <a:schemeClr val="accent1">
                            <a:lumMod val="50000"/>
                          </a:schemeClr>
                        </a:solidFill>
                      </a:rPr>
                      <a:pPr>
                        <a:defRPr sz="2000"/>
                      </a:pPr>
                      <a:t>[PERCENTAGE]</a:t>
                    </a:fld>
                    <a:endParaRPr lang="en-US" baseline="0" dirty="0"/>
                  </a:p>
                </c:rich>
              </c:tx>
              <c:spPr>
                <a:solidFill>
                  <a:schemeClr val="accent1"/>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2000"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4065151478820821"/>
                      <c:h val="0.10218398511891065"/>
                    </c:manualLayout>
                  </c15:layout>
                  <c15:dlblFieldTable/>
                  <c15:showDataLabelsRange val="0"/>
                </c:ext>
                <c:ext xmlns:c16="http://schemas.microsoft.com/office/drawing/2014/chart" uri="{C3380CC4-5D6E-409C-BE32-E72D297353CC}">
                  <c16:uniqueId val="{00000005-7401-46A5-A56B-7AC8D04627A2}"/>
                </c:ext>
              </c:extLst>
            </c:dLbl>
            <c:dLbl>
              <c:idx val="1"/>
              <c:layout>
                <c:manualLayout>
                  <c:x val="-7.9370649795496073E-2"/>
                  <c:y val="-3.4218378704615852E-2"/>
                </c:manualLayout>
              </c:layout>
              <c:tx>
                <c:rich>
                  <a:bodyPr rot="0" spcFirstLastPara="1" vertOverflow="ellipsis" vert="horz" wrap="square" lIns="38100" tIns="19050" rIns="38100" bIns="19050" anchor="ctr" anchorCtr="1">
                    <a:noAutofit/>
                  </a:bodyPr>
                  <a:lstStyle/>
                  <a:p>
                    <a:pPr>
                      <a:defRPr sz="2000" b="1" i="0" u="none" strike="noStrike" kern="1200" baseline="0">
                        <a:solidFill>
                          <a:schemeClr val="lt1"/>
                        </a:solidFill>
                        <a:latin typeface="+mn-lt"/>
                        <a:ea typeface="+mn-ea"/>
                        <a:cs typeface="+mn-cs"/>
                      </a:defRPr>
                    </a:pPr>
                    <a:fld id="{6A84EB8E-965C-4955-B2B9-8761D8C79467}" type="CATEGORYNAME">
                      <a:rPr lang="en-US">
                        <a:solidFill>
                          <a:schemeClr val="accent2">
                            <a:lumMod val="50000"/>
                          </a:schemeClr>
                        </a:solidFill>
                      </a:rPr>
                      <a:pPr>
                        <a:defRPr sz="2000"/>
                      </a:pPr>
                      <a:t>[CATEGORY NAME]</a:t>
                    </a:fld>
                    <a:r>
                      <a:rPr lang="en-US" baseline="0" dirty="0"/>
                      <a:t>
</a:t>
                    </a:r>
                    <a:fld id="{3B40F56C-CF32-4988-86D0-BE570F6E475C}" type="PERCENTAGE">
                      <a:rPr lang="en-US" baseline="0">
                        <a:solidFill>
                          <a:schemeClr val="accent2">
                            <a:lumMod val="50000"/>
                          </a:schemeClr>
                        </a:solidFill>
                      </a:rPr>
                      <a:pPr>
                        <a:defRPr sz="2000"/>
                      </a:pPr>
                      <a:t>[PERCENTAGE]</a:t>
                    </a:fld>
                    <a:endParaRPr lang="en-US" baseline="0" dirty="0"/>
                  </a:p>
                </c:rich>
              </c:tx>
              <c:spPr>
                <a:solidFill>
                  <a:schemeClr val="accent2"/>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2000"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560915234816016"/>
                      <c:h val="0.10958258497757993"/>
                    </c:manualLayout>
                  </c15:layout>
                  <c15:dlblFieldTable/>
                  <c15:showDataLabelsRange val="0"/>
                </c:ext>
                <c:ext xmlns:c16="http://schemas.microsoft.com/office/drawing/2014/chart" uri="{C3380CC4-5D6E-409C-BE32-E72D297353CC}">
                  <c16:uniqueId val="{00000004-7401-46A5-A56B-7AC8D04627A2}"/>
                </c:ext>
              </c:extLst>
            </c:dLbl>
            <c:dLbl>
              <c:idx val="2"/>
              <c:layout>
                <c:manualLayout>
                  <c:x val="-0.16117088386411163"/>
                  <c:y val="-0.12670094975884644"/>
                </c:manualLayout>
              </c:layout>
              <c:tx>
                <c:rich>
                  <a:bodyPr rot="0" spcFirstLastPara="1" vertOverflow="ellipsis" vert="horz" wrap="square" lIns="38100" tIns="19050" rIns="38100" bIns="19050" anchor="ctr" anchorCtr="1">
                    <a:noAutofit/>
                  </a:bodyPr>
                  <a:lstStyle/>
                  <a:p>
                    <a:pPr>
                      <a:defRPr sz="2000" b="1" i="0" u="none" strike="noStrike" kern="1200" baseline="0">
                        <a:solidFill>
                          <a:schemeClr val="lt1"/>
                        </a:solidFill>
                        <a:latin typeface="+mn-lt"/>
                        <a:ea typeface="+mn-ea"/>
                        <a:cs typeface="+mn-cs"/>
                      </a:defRPr>
                    </a:pPr>
                    <a:fld id="{85B4E2F1-0324-4AAF-A2EF-DA1A2F8F03A2}" type="CATEGORYNAME">
                      <a:rPr lang="en-US" dirty="0">
                        <a:solidFill>
                          <a:schemeClr val="accent3">
                            <a:lumMod val="50000"/>
                          </a:schemeClr>
                        </a:solidFill>
                      </a:rPr>
                      <a:pPr>
                        <a:defRPr sz="2000"/>
                      </a:pPr>
                      <a:t>[CATEGORY NAME]</a:t>
                    </a:fld>
                    <a:r>
                      <a:rPr lang="en-US" baseline="0" dirty="0"/>
                      <a:t>
</a:t>
                    </a:r>
                    <a:fld id="{21ADC4A3-A729-4504-ACD8-236447879D5E}" type="PERCENTAGE">
                      <a:rPr lang="en-US" baseline="0" dirty="0">
                        <a:solidFill>
                          <a:schemeClr val="accent3">
                            <a:lumMod val="50000"/>
                          </a:schemeClr>
                        </a:solidFill>
                      </a:rPr>
                      <a:pPr>
                        <a:defRPr sz="2000"/>
                      </a:pPr>
                      <a:t>[PERCENTAGE]</a:t>
                    </a:fld>
                    <a:endParaRPr lang="en-US" baseline="0" dirty="0"/>
                  </a:p>
                </c:rich>
              </c:tx>
              <c:spPr>
                <a:solidFill>
                  <a:schemeClr val="accent3"/>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2000"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6605344396663655"/>
                      <c:h val="9.8484685189575996E-2"/>
                    </c:manualLayout>
                  </c15:layout>
                  <c15:dlblFieldTable/>
                  <c15:showDataLabelsRange val="0"/>
                </c:ext>
                <c:ext xmlns:c16="http://schemas.microsoft.com/office/drawing/2014/chart" uri="{C3380CC4-5D6E-409C-BE32-E72D297353CC}">
                  <c16:uniqueId val="{00000003-7401-46A5-A56B-7AC8D04627A2}"/>
                </c:ext>
              </c:extLst>
            </c:dLbl>
            <c:dLbl>
              <c:idx val="3"/>
              <c:layout>
                <c:manualLayout>
                  <c:x val="0.10690731995006394"/>
                  <c:y val="-0.13111098132814772"/>
                </c:manualLayout>
              </c:layout>
              <c:tx>
                <c:rich>
                  <a:bodyPr rot="0" spcFirstLastPara="1" vertOverflow="ellipsis" vert="horz" wrap="square" lIns="38100" tIns="19050" rIns="38100" bIns="19050" anchor="ctr" anchorCtr="1">
                    <a:noAutofit/>
                  </a:bodyPr>
                  <a:lstStyle/>
                  <a:p>
                    <a:pPr>
                      <a:defRPr sz="2000" b="1" i="0" u="none" strike="noStrike" kern="1200" baseline="0">
                        <a:solidFill>
                          <a:schemeClr val="lt1"/>
                        </a:solidFill>
                        <a:latin typeface="+mn-lt"/>
                        <a:ea typeface="+mn-ea"/>
                        <a:cs typeface="+mn-cs"/>
                      </a:defRPr>
                    </a:pPr>
                    <a:fld id="{F77E5EA8-6D53-4D0F-A2EE-A9C4836043DA}" type="CATEGORYNAME">
                      <a:rPr lang="en-US">
                        <a:solidFill>
                          <a:schemeClr val="accent4">
                            <a:lumMod val="50000"/>
                          </a:schemeClr>
                        </a:solidFill>
                      </a:rPr>
                      <a:pPr>
                        <a:defRPr sz="2000"/>
                      </a:pPr>
                      <a:t>[CATEGORY NAME]</a:t>
                    </a:fld>
                    <a:r>
                      <a:rPr lang="en-US" baseline="0" dirty="0"/>
                      <a:t>
</a:t>
                    </a:r>
                    <a:fld id="{D8801252-4F15-448B-AD0E-D66640954E15}" type="PERCENTAGE">
                      <a:rPr lang="en-US" baseline="0">
                        <a:solidFill>
                          <a:schemeClr val="accent4">
                            <a:lumMod val="50000"/>
                          </a:schemeClr>
                        </a:solidFill>
                      </a:rPr>
                      <a:pPr>
                        <a:defRPr sz="2000"/>
                      </a:pPr>
                      <a:t>[PERCENTAGE]</a:t>
                    </a:fld>
                    <a:endParaRPr lang="en-US" baseline="0" dirty="0"/>
                  </a:p>
                </c:rich>
              </c:tx>
              <c:spPr>
                <a:solidFill>
                  <a:schemeClr val="accent4"/>
                </a:solid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2000"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9525858000754041"/>
                      <c:h val="0.10958258497757989"/>
                    </c:manualLayout>
                  </c15:layout>
                  <c15:dlblFieldTable/>
                  <c15:showDataLabelsRange val="0"/>
                </c:ext>
                <c:ext xmlns:c16="http://schemas.microsoft.com/office/drawing/2014/chart" uri="{C3380CC4-5D6E-409C-BE32-E72D297353CC}">
                  <c16:uniqueId val="{00000002-7401-46A5-A56B-7AC8D04627A2}"/>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Regular Classroom</c:v>
                </c:pt>
                <c:pt idx="1">
                  <c:v>Resource Placements</c:v>
                </c:pt>
                <c:pt idx="2">
                  <c:v>Separate Classes</c:v>
                </c:pt>
                <c:pt idx="3">
                  <c:v>Segregated Schools</c:v>
                </c:pt>
              </c:strCache>
            </c:strRef>
          </c:cat>
          <c:val>
            <c:numRef>
              <c:f>Sheet1!$B$2:$B$5</c:f>
              <c:numCache>
                <c:formatCode>General</c:formatCode>
                <c:ptCount val="4"/>
                <c:pt idx="0">
                  <c:v>74</c:v>
                </c:pt>
                <c:pt idx="1">
                  <c:v>16</c:v>
                </c:pt>
                <c:pt idx="2">
                  <c:v>8</c:v>
                </c:pt>
                <c:pt idx="3">
                  <c:v>2</c:v>
                </c:pt>
              </c:numCache>
            </c:numRef>
          </c:val>
          <c:extLst>
            <c:ext xmlns:c16="http://schemas.microsoft.com/office/drawing/2014/chart" uri="{C3380CC4-5D6E-409C-BE32-E72D297353CC}">
              <c16:uniqueId val="{00000000-7401-46A5-A56B-7AC8D04627A2}"/>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Placement of Students with MSDisabilities</a:t>
            </a:r>
          </a:p>
        </c:rich>
      </c:tx>
      <c:layout>
        <c:manualLayout>
          <c:xMode val="edge"/>
          <c:yMode val="edge"/>
          <c:x val="0.20092344706911636"/>
          <c:y val="6.0606060606060606E-3"/>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21413773073447787"/>
          <c:y val="0.17326923076923076"/>
          <c:w val="0.74334860806333636"/>
          <c:h val="0.73635170603674538"/>
        </c:manualLayout>
      </c:layout>
      <c:barChart>
        <c:barDir val="bar"/>
        <c:grouping val="clustered"/>
        <c:varyColors val="0"/>
        <c:ser>
          <c:idx val="1"/>
          <c:order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Sheet2!$D$12:$D$14</c:f>
              <c:strCache>
                <c:ptCount val="3"/>
                <c:pt idx="0">
                  <c:v>Segregated Class </c:v>
                </c:pt>
                <c:pt idx="1">
                  <c:v>Resource Room </c:v>
                </c:pt>
                <c:pt idx="2">
                  <c:v>Regular Class</c:v>
                </c:pt>
              </c:strCache>
            </c:strRef>
          </c:cat>
          <c:val>
            <c:numRef>
              <c:f>Sheet2!$F$12:$F$14</c:f>
              <c:numCache>
                <c:formatCode>General</c:formatCode>
                <c:ptCount val="3"/>
                <c:pt idx="0">
                  <c:v>58.3</c:v>
                </c:pt>
                <c:pt idx="1">
                  <c:v>30.7</c:v>
                </c:pt>
                <c:pt idx="2">
                  <c:v>6.3</c:v>
                </c:pt>
              </c:numCache>
            </c:numRef>
          </c:val>
          <c:extLst>
            <c:ext xmlns:c16="http://schemas.microsoft.com/office/drawing/2014/chart" uri="{C3380CC4-5D6E-409C-BE32-E72D297353CC}">
              <c16:uniqueId val="{00000000-1BEB-4EF5-A36C-31B862EA1FD5}"/>
            </c:ext>
          </c:extLst>
        </c:ser>
        <c:dLbls>
          <c:showLegendKey val="0"/>
          <c:showVal val="0"/>
          <c:showCatName val="0"/>
          <c:showSerName val="0"/>
          <c:showPercent val="0"/>
          <c:showBubbleSize val="0"/>
        </c:dLbls>
        <c:gapWidth val="100"/>
        <c:axId val="450037992"/>
        <c:axId val="450036680"/>
        <c:extLst>
          <c:ext xmlns:c15="http://schemas.microsoft.com/office/drawing/2012/chart" uri="{02D57815-91ED-43cb-92C2-25804820EDAC}">
            <c15:filteredBarSeries>
              <c15: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extLst>
                      <c:ext uri="{02D57815-91ED-43cb-92C2-25804820EDAC}">
                        <c15:formulaRef>
                          <c15:sqref>Sheet2!$D$12:$D$14</c15:sqref>
                        </c15:formulaRef>
                      </c:ext>
                    </c:extLst>
                    <c:strCache>
                      <c:ptCount val="3"/>
                      <c:pt idx="0">
                        <c:v>Segregated Class </c:v>
                      </c:pt>
                      <c:pt idx="1">
                        <c:v>Resource Room </c:v>
                      </c:pt>
                      <c:pt idx="2">
                        <c:v>Regular Class</c:v>
                      </c:pt>
                    </c:strCache>
                  </c:strRef>
                </c:cat>
                <c:val>
                  <c:numRef>
                    <c:extLst>
                      <c:ext uri="{02D57815-91ED-43cb-92C2-25804820EDAC}">
                        <c15:formulaRef>
                          <c15:sqref>Sheet2!$E$12:$E$14</c15:sqref>
                        </c15:formulaRef>
                      </c:ext>
                    </c:extLst>
                    <c:numCache>
                      <c:formatCode>General</c:formatCode>
                      <c:ptCount val="3"/>
                    </c:numCache>
                  </c:numRef>
                </c:val>
                <c:extLst>
                  <c:ext xmlns:c16="http://schemas.microsoft.com/office/drawing/2014/chart" uri="{C3380CC4-5D6E-409C-BE32-E72D297353CC}">
                    <c16:uniqueId val="{00000001-1BEB-4EF5-A36C-31B862EA1FD5}"/>
                  </c:ext>
                </c:extLst>
              </c15:ser>
            </c15:filteredBarSeries>
          </c:ext>
        </c:extLst>
      </c:barChart>
      <c:catAx>
        <c:axId val="45003799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50036680"/>
        <c:crosses val="autoZero"/>
        <c:auto val="1"/>
        <c:lblAlgn val="ctr"/>
        <c:lblOffset val="100"/>
        <c:noMultiLvlLbl val="0"/>
      </c:catAx>
      <c:valAx>
        <c:axId val="450036680"/>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50037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Placement of Students with </a:t>
            </a:r>
            <a:r>
              <a:rPr lang="en-US" dirty="0" err="1"/>
              <a:t>MSDisabilities</a:t>
            </a:r>
            <a:r>
              <a:rPr lang="en-US" dirty="0"/>
              <a:t> </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Sheet3!$E$5</c:f>
              <c:strCache>
                <c:ptCount val="1"/>
                <c:pt idx="0">
                  <c:v>Segregated Classes/Schools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Sheet3!$F$2:$I$4</c:f>
              <c:strCache>
                <c:ptCount val="4"/>
                <c:pt idx="2">
                  <c:v>15 States</c:v>
                </c:pt>
                <c:pt idx="3">
                  <c:v>KY</c:v>
                </c:pt>
              </c:strCache>
            </c:strRef>
          </c:cat>
          <c:val>
            <c:numRef>
              <c:f>Sheet3!$F$5:$I$5</c:f>
              <c:numCache>
                <c:formatCode>General</c:formatCode>
                <c:ptCount val="4"/>
                <c:pt idx="2" formatCode="0%">
                  <c:v>0.92</c:v>
                </c:pt>
                <c:pt idx="3" formatCode="0%">
                  <c:v>0.57999999999999996</c:v>
                </c:pt>
              </c:numCache>
            </c:numRef>
          </c:val>
          <c:extLst>
            <c:ext xmlns:c16="http://schemas.microsoft.com/office/drawing/2014/chart" uri="{C3380CC4-5D6E-409C-BE32-E72D297353CC}">
              <c16:uniqueId val="{00000000-6902-45BB-853B-3F92FB1D0DDE}"/>
            </c:ext>
          </c:extLst>
        </c:ser>
        <c:ser>
          <c:idx val="1"/>
          <c:order val="1"/>
          <c:tx>
            <c:strRef>
              <c:f>Sheet3!$E$6</c:f>
              <c:strCache>
                <c:ptCount val="1"/>
                <c:pt idx="0">
                  <c:v>Regular Class/Resource Rooms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Sheet3!$F$2:$I$4</c:f>
              <c:strCache>
                <c:ptCount val="4"/>
                <c:pt idx="2">
                  <c:v>15 States</c:v>
                </c:pt>
                <c:pt idx="3">
                  <c:v>KY</c:v>
                </c:pt>
              </c:strCache>
            </c:strRef>
          </c:cat>
          <c:val>
            <c:numRef>
              <c:f>Sheet3!$F$6:$I$6</c:f>
              <c:numCache>
                <c:formatCode>General</c:formatCode>
                <c:ptCount val="4"/>
                <c:pt idx="2" formatCode="0%">
                  <c:v>7.0000000000000007E-2</c:v>
                </c:pt>
                <c:pt idx="3" formatCode="0%">
                  <c:v>0.37</c:v>
                </c:pt>
              </c:numCache>
            </c:numRef>
          </c:val>
          <c:extLst>
            <c:ext xmlns:c16="http://schemas.microsoft.com/office/drawing/2014/chart" uri="{C3380CC4-5D6E-409C-BE32-E72D297353CC}">
              <c16:uniqueId val="{00000001-6902-45BB-853B-3F92FB1D0DDE}"/>
            </c:ext>
          </c:extLst>
        </c:ser>
        <c:dLbls>
          <c:dLblPos val="inEnd"/>
          <c:showLegendKey val="0"/>
          <c:showVal val="1"/>
          <c:showCatName val="0"/>
          <c:showSerName val="0"/>
          <c:showPercent val="0"/>
          <c:showBubbleSize val="0"/>
        </c:dLbls>
        <c:gapWidth val="100"/>
        <c:axId val="443004664"/>
        <c:axId val="443009584"/>
      </c:barChart>
      <c:catAx>
        <c:axId val="443004664"/>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43009584"/>
        <c:crosses val="autoZero"/>
        <c:auto val="1"/>
        <c:lblAlgn val="ctr"/>
        <c:lblOffset val="100"/>
        <c:noMultiLvlLbl val="0"/>
      </c:catAx>
      <c:valAx>
        <c:axId val="443009584"/>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430046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F9AFA1-0980-4273-83E8-6F6A49126439}"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16933162-E40E-4E06-9AB4-6601FB4889A4}">
      <dgm:prSet phldrT="[Text]"/>
      <dgm:spPr/>
      <dgm:t>
        <a:bodyPr/>
        <a:lstStyle/>
        <a:p>
          <a:r>
            <a:rPr lang="en-US" dirty="0"/>
            <a:t>Paid to be in your life</a:t>
          </a:r>
        </a:p>
      </dgm:t>
    </dgm:pt>
    <dgm:pt modelId="{AB0760CD-01A8-4ABF-8AE9-DC6DF9993A33}" type="parTrans" cxnId="{C97DAF21-8C3E-4B3A-ACD4-2A10E1AF7C33}">
      <dgm:prSet/>
      <dgm:spPr/>
      <dgm:t>
        <a:bodyPr/>
        <a:lstStyle/>
        <a:p>
          <a:endParaRPr lang="en-US"/>
        </a:p>
      </dgm:t>
    </dgm:pt>
    <dgm:pt modelId="{E25A530E-0698-4C0F-A7B3-ED84490A32AC}" type="sibTrans" cxnId="{C97DAF21-8C3E-4B3A-ACD4-2A10E1AF7C33}">
      <dgm:prSet/>
      <dgm:spPr/>
      <dgm:t>
        <a:bodyPr/>
        <a:lstStyle/>
        <a:p>
          <a:endParaRPr lang="en-US"/>
        </a:p>
      </dgm:t>
    </dgm:pt>
    <dgm:pt modelId="{894C0C7D-4A37-44FE-80F2-707996BE7BB4}">
      <dgm:prSet phldrT="[Text]"/>
      <dgm:spPr/>
      <dgm:t>
        <a:bodyPr/>
        <a:lstStyle/>
        <a:p>
          <a:r>
            <a:rPr lang="en-US" dirty="0"/>
            <a:t>Social Networks</a:t>
          </a:r>
        </a:p>
      </dgm:t>
    </dgm:pt>
    <dgm:pt modelId="{DEF0F10E-3362-421B-9DC0-BEF73374AB13}" type="parTrans" cxnId="{75E8FF78-2222-48EF-BE3F-4AAC744F607F}">
      <dgm:prSet/>
      <dgm:spPr/>
      <dgm:t>
        <a:bodyPr/>
        <a:lstStyle/>
        <a:p>
          <a:endParaRPr lang="en-US"/>
        </a:p>
      </dgm:t>
    </dgm:pt>
    <dgm:pt modelId="{2BD16793-0300-458F-8FA7-807A5D17227A}" type="sibTrans" cxnId="{75E8FF78-2222-48EF-BE3F-4AAC744F607F}">
      <dgm:prSet/>
      <dgm:spPr/>
      <dgm:t>
        <a:bodyPr/>
        <a:lstStyle/>
        <a:p>
          <a:endParaRPr lang="en-US"/>
        </a:p>
      </dgm:t>
    </dgm:pt>
    <dgm:pt modelId="{2905C3C0-39D8-43F1-85CD-B7A1551B1FDB}">
      <dgm:prSet phldrT="[Text]"/>
      <dgm:spPr/>
      <dgm:t>
        <a:bodyPr/>
        <a:lstStyle/>
        <a:p>
          <a:r>
            <a:rPr lang="en-US" dirty="0"/>
            <a:t>Relationships</a:t>
          </a:r>
        </a:p>
      </dgm:t>
    </dgm:pt>
    <dgm:pt modelId="{4D43E35E-7E49-4D60-980A-F7E89A6D4549}" type="parTrans" cxnId="{730EB3F6-C3AC-4EF8-8BF7-71D8C8086BC3}">
      <dgm:prSet/>
      <dgm:spPr/>
      <dgm:t>
        <a:bodyPr/>
        <a:lstStyle/>
        <a:p>
          <a:endParaRPr lang="en-US"/>
        </a:p>
      </dgm:t>
    </dgm:pt>
    <dgm:pt modelId="{90A71309-1B71-4880-BF99-6F37293F7556}" type="sibTrans" cxnId="{730EB3F6-C3AC-4EF8-8BF7-71D8C8086BC3}">
      <dgm:prSet/>
      <dgm:spPr/>
      <dgm:t>
        <a:bodyPr/>
        <a:lstStyle/>
        <a:p>
          <a:endParaRPr lang="en-US"/>
        </a:p>
      </dgm:t>
    </dgm:pt>
    <dgm:pt modelId="{484E2456-B40D-4AFD-BD50-CE63666E748A}" type="pres">
      <dgm:prSet presAssocID="{D8F9AFA1-0980-4273-83E8-6F6A49126439}" presName="Name0" presStyleCnt="0">
        <dgm:presLayoutVars>
          <dgm:chMax val="7"/>
          <dgm:dir/>
          <dgm:animLvl val="lvl"/>
          <dgm:resizeHandles val="exact"/>
        </dgm:presLayoutVars>
      </dgm:prSet>
      <dgm:spPr/>
      <dgm:t>
        <a:bodyPr/>
        <a:lstStyle/>
        <a:p>
          <a:endParaRPr lang="en-US"/>
        </a:p>
      </dgm:t>
    </dgm:pt>
    <dgm:pt modelId="{C5253B53-834F-42FC-BDFF-2CE0702EEE4A}" type="pres">
      <dgm:prSet presAssocID="{16933162-E40E-4E06-9AB4-6601FB4889A4}" presName="circle1" presStyleLbl="node1" presStyleIdx="0" presStyleCnt="3"/>
      <dgm:spPr/>
    </dgm:pt>
    <dgm:pt modelId="{D75257C8-FFDA-4EDF-9F0C-F0D9578EAD0F}" type="pres">
      <dgm:prSet presAssocID="{16933162-E40E-4E06-9AB4-6601FB4889A4}" presName="space" presStyleCnt="0"/>
      <dgm:spPr/>
    </dgm:pt>
    <dgm:pt modelId="{945DF617-B066-449C-AB25-701662654C77}" type="pres">
      <dgm:prSet presAssocID="{16933162-E40E-4E06-9AB4-6601FB4889A4}" presName="rect1" presStyleLbl="alignAcc1" presStyleIdx="0" presStyleCnt="3"/>
      <dgm:spPr/>
      <dgm:t>
        <a:bodyPr/>
        <a:lstStyle/>
        <a:p>
          <a:endParaRPr lang="en-US"/>
        </a:p>
      </dgm:t>
    </dgm:pt>
    <dgm:pt modelId="{86F0B126-3382-4F1D-A9C7-3ECDAB0097B1}" type="pres">
      <dgm:prSet presAssocID="{894C0C7D-4A37-44FE-80F2-707996BE7BB4}" presName="vertSpace2" presStyleLbl="node1" presStyleIdx="0" presStyleCnt="3"/>
      <dgm:spPr/>
    </dgm:pt>
    <dgm:pt modelId="{E881B7D2-EF5E-4C50-B92C-D74E87F83FC2}" type="pres">
      <dgm:prSet presAssocID="{894C0C7D-4A37-44FE-80F2-707996BE7BB4}" presName="circle2" presStyleLbl="node1" presStyleIdx="1" presStyleCnt="3"/>
      <dgm:spPr/>
    </dgm:pt>
    <dgm:pt modelId="{7BFBE93F-9E32-4F65-8BA0-9C525D56C6F4}" type="pres">
      <dgm:prSet presAssocID="{894C0C7D-4A37-44FE-80F2-707996BE7BB4}" presName="rect2" presStyleLbl="alignAcc1" presStyleIdx="1" presStyleCnt="3"/>
      <dgm:spPr/>
      <dgm:t>
        <a:bodyPr/>
        <a:lstStyle/>
        <a:p>
          <a:endParaRPr lang="en-US"/>
        </a:p>
      </dgm:t>
    </dgm:pt>
    <dgm:pt modelId="{27D43701-2EF4-414D-B589-10E80DF4DD1A}" type="pres">
      <dgm:prSet presAssocID="{2905C3C0-39D8-43F1-85CD-B7A1551B1FDB}" presName="vertSpace3" presStyleLbl="node1" presStyleIdx="1" presStyleCnt="3"/>
      <dgm:spPr/>
    </dgm:pt>
    <dgm:pt modelId="{FE5C345A-630B-401F-B5FE-3C407CAD1834}" type="pres">
      <dgm:prSet presAssocID="{2905C3C0-39D8-43F1-85CD-B7A1551B1FDB}" presName="circle3" presStyleLbl="node1" presStyleIdx="2" presStyleCnt="3"/>
      <dgm:spPr/>
    </dgm:pt>
    <dgm:pt modelId="{4F57353A-3137-4801-B85F-E73BFE7DED20}" type="pres">
      <dgm:prSet presAssocID="{2905C3C0-39D8-43F1-85CD-B7A1551B1FDB}" presName="rect3" presStyleLbl="alignAcc1" presStyleIdx="2" presStyleCnt="3"/>
      <dgm:spPr/>
      <dgm:t>
        <a:bodyPr/>
        <a:lstStyle/>
        <a:p>
          <a:endParaRPr lang="en-US"/>
        </a:p>
      </dgm:t>
    </dgm:pt>
    <dgm:pt modelId="{4FA476E9-5F6C-4ED8-A3A3-07A4955A9DB5}" type="pres">
      <dgm:prSet presAssocID="{16933162-E40E-4E06-9AB4-6601FB4889A4}" presName="rect1ParTxNoCh" presStyleLbl="alignAcc1" presStyleIdx="2" presStyleCnt="3">
        <dgm:presLayoutVars>
          <dgm:chMax val="1"/>
          <dgm:bulletEnabled val="1"/>
        </dgm:presLayoutVars>
      </dgm:prSet>
      <dgm:spPr/>
      <dgm:t>
        <a:bodyPr/>
        <a:lstStyle/>
        <a:p>
          <a:endParaRPr lang="en-US"/>
        </a:p>
      </dgm:t>
    </dgm:pt>
    <dgm:pt modelId="{9564B190-690A-4483-86AC-3AAB2F46C88A}" type="pres">
      <dgm:prSet presAssocID="{894C0C7D-4A37-44FE-80F2-707996BE7BB4}" presName="rect2ParTxNoCh" presStyleLbl="alignAcc1" presStyleIdx="2" presStyleCnt="3">
        <dgm:presLayoutVars>
          <dgm:chMax val="1"/>
          <dgm:bulletEnabled val="1"/>
        </dgm:presLayoutVars>
      </dgm:prSet>
      <dgm:spPr/>
      <dgm:t>
        <a:bodyPr/>
        <a:lstStyle/>
        <a:p>
          <a:endParaRPr lang="en-US"/>
        </a:p>
      </dgm:t>
    </dgm:pt>
    <dgm:pt modelId="{72465B4D-29B2-4075-A834-690DEAFD7F3A}" type="pres">
      <dgm:prSet presAssocID="{2905C3C0-39D8-43F1-85CD-B7A1551B1FDB}" presName="rect3ParTxNoCh" presStyleLbl="alignAcc1" presStyleIdx="2" presStyleCnt="3">
        <dgm:presLayoutVars>
          <dgm:chMax val="1"/>
          <dgm:bulletEnabled val="1"/>
        </dgm:presLayoutVars>
      </dgm:prSet>
      <dgm:spPr/>
      <dgm:t>
        <a:bodyPr/>
        <a:lstStyle/>
        <a:p>
          <a:endParaRPr lang="en-US"/>
        </a:p>
      </dgm:t>
    </dgm:pt>
  </dgm:ptLst>
  <dgm:cxnLst>
    <dgm:cxn modelId="{15EF1248-D07D-4224-85AE-8D454C700039}" type="presOf" srcId="{894C0C7D-4A37-44FE-80F2-707996BE7BB4}" destId="{7BFBE93F-9E32-4F65-8BA0-9C525D56C6F4}" srcOrd="0" destOrd="0" presId="urn:microsoft.com/office/officeart/2005/8/layout/target3"/>
    <dgm:cxn modelId="{730EB3F6-C3AC-4EF8-8BF7-71D8C8086BC3}" srcId="{D8F9AFA1-0980-4273-83E8-6F6A49126439}" destId="{2905C3C0-39D8-43F1-85CD-B7A1551B1FDB}" srcOrd="2" destOrd="0" parTransId="{4D43E35E-7E49-4D60-980A-F7E89A6D4549}" sibTransId="{90A71309-1B71-4880-BF99-6F37293F7556}"/>
    <dgm:cxn modelId="{8B2B1CC1-1E5D-4192-980D-20305102DCEC}" type="presOf" srcId="{16933162-E40E-4E06-9AB4-6601FB4889A4}" destId="{945DF617-B066-449C-AB25-701662654C77}" srcOrd="0" destOrd="0" presId="urn:microsoft.com/office/officeart/2005/8/layout/target3"/>
    <dgm:cxn modelId="{DAE9EA05-F0DE-4DAE-A389-935B5EE175F7}" type="presOf" srcId="{2905C3C0-39D8-43F1-85CD-B7A1551B1FDB}" destId="{4F57353A-3137-4801-B85F-E73BFE7DED20}" srcOrd="0" destOrd="0" presId="urn:microsoft.com/office/officeart/2005/8/layout/target3"/>
    <dgm:cxn modelId="{6E483DD7-F9FA-4BC5-9637-F7D26C2AC28A}" type="presOf" srcId="{2905C3C0-39D8-43F1-85CD-B7A1551B1FDB}" destId="{72465B4D-29B2-4075-A834-690DEAFD7F3A}" srcOrd="1" destOrd="0" presId="urn:microsoft.com/office/officeart/2005/8/layout/target3"/>
    <dgm:cxn modelId="{727D937A-2523-4627-B2ED-0FD197275EB8}" type="presOf" srcId="{D8F9AFA1-0980-4273-83E8-6F6A49126439}" destId="{484E2456-B40D-4AFD-BD50-CE63666E748A}" srcOrd="0" destOrd="0" presId="urn:microsoft.com/office/officeart/2005/8/layout/target3"/>
    <dgm:cxn modelId="{EFD92268-2118-4F65-9B3D-33F17F9FF7C2}" type="presOf" srcId="{894C0C7D-4A37-44FE-80F2-707996BE7BB4}" destId="{9564B190-690A-4483-86AC-3AAB2F46C88A}" srcOrd="1" destOrd="0" presId="urn:microsoft.com/office/officeart/2005/8/layout/target3"/>
    <dgm:cxn modelId="{4E963B26-2ECD-4DF3-B2FA-3BCCD6DBCC6E}" type="presOf" srcId="{16933162-E40E-4E06-9AB4-6601FB4889A4}" destId="{4FA476E9-5F6C-4ED8-A3A3-07A4955A9DB5}" srcOrd="1" destOrd="0" presId="urn:microsoft.com/office/officeart/2005/8/layout/target3"/>
    <dgm:cxn modelId="{75E8FF78-2222-48EF-BE3F-4AAC744F607F}" srcId="{D8F9AFA1-0980-4273-83E8-6F6A49126439}" destId="{894C0C7D-4A37-44FE-80F2-707996BE7BB4}" srcOrd="1" destOrd="0" parTransId="{DEF0F10E-3362-421B-9DC0-BEF73374AB13}" sibTransId="{2BD16793-0300-458F-8FA7-807A5D17227A}"/>
    <dgm:cxn modelId="{C97DAF21-8C3E-4B3A-ACD4-2A10E1AF7C33}" srcId="{D8F9AFA1-0980-4273-83E8-6F6A49126439}" destId="{16933162-E40E-4E06-9AB4-6601FB4889A4}" srcOrd="0" destOrd="0" parTransId="{AB0760CD-01A8-4ABF-8AE9-DC6DF9993A33}" sibTransId="{E25A530E-0698-4C0F-A7B3-ED84490A32AC}"/>
    <dgm:cxn modelId="{D226CC10-E919-4205-9108-FBAF65DB811B}" type="presParOf" srcId="{484E2456-B40D-4AFD-BD50-CE63666E748A}" destId="{C5253B53-834F-42FC-BDFF-2CE0702EEE4A}" srcOrd="0" destOrd="0" presId="urn:microsoft.com/office/officeart/2005/8/layout/target3"/>
    <dgm:cxn modelId="{0239858D-3197-411C-B16C-D9D10063C9BF}" type="presParOf" srcId="{484E2456-B40D-4AFD-BD50-CE63666E748A}" destId="{D75257C8-FFDA-4EDF-9F0C-F0D9578EAD0F}" srcOrd="1" destOrd="0" presId="urn:microsoft.com/office/officeart/2005/8/layout/target3"/>
    <dgm:cxn modelId="{497DC464-C02B-4746-B7B3-38E2E0E4A76F}" type="presParOf" srcId="{484E2456-B40D-4AFD-BD50-CE63666E748A}" destId="{945DF617-B066-449C-AB25-701662654C77}" srcOrd="2" destOrd="0" presId="urn:microsoft.com/office/officeart/2005/8/layout/target3"/>
    <dgm:cxn modelId="{E2FBE262-A2DD-45FC-836C-81B13222734F}" type="presParOf" srcId="{484E2456-B40D-4AFD-BD50-CE63666E748A}" destId="{86F0B126-3382-4F1D-A9C7-3ECDAB0097B1}" srcOrd="3" destOrd="0" presId="urn:microsoft.com/office/officeart/2005/8/layout/target3"/>
    <dgm:cxn modelId="{B2708AB9-11A8-4179-8407-150C1A4164BB}" type="presParOf" srcId="{484E2456-B40D-4AFD-BD50-CE63666E748A}" destId="{E881B7D2-EF5E-4C50-B92C-D74E87F83FC2}" srcOrd="4" destOrd="0" presId="urn:microsoft.com/office/officeart/2005/8/layout/target3"/>
    <dgm:cxn modelId="{518CA41D-E1DC-42C6-B75B-48A029A56A5E}" type="presParOf" srcId="{484E2456-B40D-4AFD-BD50-CE63666E748A}" destId="{7BFBE93F-9E32-4F65-8BA0-9C525D56C6F4}" srcOrd="5" destOrd="0" presId="urn:microsoft.com/office/officeart/2005/8/layout/target3"/>
    <dgm:cxn modelId="{B18DB557-D5D6-45EA-8FC0-949F7123DAC9}" type="presParOf" srcId="{484E2456-B40D-4AFD-BD50-CE63666E748A}" destId="{27D43701-2EF4-414D-B589-10E80DF4DD1A}" srcOrd="6" destOrd="0" presId="urn:microsoft.com/office/officeart/2005/8/layout/target3"/>
    <dgm:cxn modelId="{DE6B591D-31B8-48C1-98AF-4C0949DBEEA3}" type="presParOf" srcId="{484E2456-B40D-4AFD-BD50-CE63666E748A}" destId="{FE5C345A-630B-401F-B5FE-3C407CAD1834}" srcOrd="7" destOrd="0" presId="urn:microsoft.com/office/officeart/2005/8/layout/target3"/>
    <dgm:cxn modelId="{1C21FFE2-EEF6-4E5E-9B24-6EC2AB6EFCC5}" type="presParOf" srcId="{484E2456-B40D-4AFD-BD50-CE63666E748A}" destId="{4F57353A-3137-4801-B85F-E73BFE7DED20}" srcOrd="8" destOrd="0" presId="urn:microsoft.com/office/officeart/2005/8/layout/target3"/>
    <dgm:cxn modelId="{CA40D9A5-F290-461E-B200-AF364DCB7F9C}" type="presParOf" srcId="{484E2456-B40D-4AFD-BD50-CE63666E748A}" destId="{4FA476E9-5F6C-4ED8-A3A3-07A4955A9DB5}" srcOrd="9" destOrd="0" presId="urn:microsoft.com/office/officeart/2005/8/layout/target3"/>
    <dgm:cxn modelId="{55B38B7C-08D5-4AE0-9751-5D4BC7EF193F}" type="presParOf" srcId="{484E2456-B40D-4AFD-BD50-CE63666E748A}" destId="{9564B190-690A-4483-86AC-3AAB2F46C88A}" srcOrd="10" destOrd="0" presId="urn:microsoft.com/office/officeart/2005/8/layout/target3"/>
    <dgm:cxn modelId="{BC20170C-95B0-4F05-958B-7FF52B31BEB4}" type="presParOf" srcId="{484E2456-B40D-4AFD-BD50-CE63666E748A}" destId="{72465B4D-29B2-4075-A834-690DEAFD7F3A}"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53B53-834F-42FC-BDFF-2CE0702EEE4A}">
      <dsp:nvSpPr>
        <dsp:cNvPr id="0" name=""/>
        <dsp:cNvSpPr/>
      </dsp:nvSpPr>
      <dsp:spPr>
        <a:xfrm>
          <a:off x="0" y="0"/>
          <a:ext cx="4351338" cy="4351338"/>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DF617-B066-449C-AB25-701662654C77}">
      <dsp:nvSpPr>
        <dsp:cNvPr id="0" name=""/>
        <dsp:cNvSpPr/>
      </dsp:nvSpPr>
      <dsp:spPr>
        <a:xfrm>
          <a:off x="2175669" y="0"/>
          <a:ext cx="5711031" cy="435133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a:t>Paid to be in your life</a:t>
          </a:r>
        </a:p>
      </dsp:txBody>
      <dsp:txXfrm>
        <a:off x="2175669" y="0"/>
        <a:ext cx="5711031" cy="1305404"/>
      </dsp:txXfrm>
    </dsp:sp>
    <dsp:sp modelId="{E881B7D2-EF5E-4C50-B92C-D74E87F83FC2}">
      <dsp:nvSpPr>
        <dsp:cNvPr id="0" name=""/>
        <dsp:cNvSpPr/>
      </dsp:nvSpPr>
      <dsp:spPr>
        <a:xfrm>
          <a:off x="761485" y="1305404"/>
          <a:ext cx="2828366" cy="2828366"/>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FBE93F-9E32-4F65-8BA0-9C525D56C6F4}">
      <dsp:nvSpPr>
        <dsp:cNvPr id="0" name=""/>
        <dsp:cNvSpPr/>
      </dsp:nvSpPr>
      <dsp:spPr>
        <a:xfrm>
          <a:off x="2175669" y="1305404"/>
          <a:ext cx="5711031" cy="282836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a:t>Social Networks</a:t>
          </a:r>
        </a:p>
      </dsp:txBody>
      <dsp:txXfrm>
        <a:off x="2175669" y="1305404"/>
        <a:ext cx="5711031" cy="1305399"/>
      </dsp:txXfrm>
    </dsp:sp>
    <dsp:sp modelId="{FE5C345A-630B-401F-B5FE-3C407CAD1834}">
      <dsp:nvSpPr>
        <dsp:cNvPr id="0" name=""/>
        <dsp:cNvSpPr/>
      </dsp:nvSpPr>
      <dsp:spPr>
        <a:xfrm>
          <a:off x="1522968" y="2610804"/>
          <a:ext cx="1305400" cy="1305400"/>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57353A-3137-4801-B85F-E73BFE7DED20}">
      <dsp:nvSpPr>
        <dsp:cNvPr id="0" name=""/>
        <dsp:cNvSpPr/>
      </dsp:nvSpPr>
      <dsp:spPr>
        <a:xfrm>
          <a:off x="2175669" y="2610804"/>
          <a:ext cx="5711031" cy="1305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a:t>Relationships</a:t>
          </a:r>
        </a:p>
      </dsp:txBody>
      <dsp:txXfrm>
        <a:off x="2175669" y="2610804"/>
        <a:ext cx="5711031" cy="1305400"/>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2D9D4D-696B-EB4A-B98B-6CAAC2724495}"/>
              </a:ext>
            </a:extLst>
          </p:cNvPr>
          <p:cNvSpPr>
            <a:spLocks noGrp="1"/>
          </p:cNvSpPr>
          <p:nvPr>
            <p:ph type="hdr" sz="quarter"/>
          </p:nvPr>
        </p:nvSpPr>
        <p:spPr>
          <a:xfrm>
            <a:off x="0" y="0"/>
            <a:ext cx="3035300" cy="463550"/>
          </a:xfrm>
          <a:prstGeom prst="rect">
            <a:avLst/>
          </a:prstGeom>
        </p:spPr>
        <p:txBody>
          <a:bodyPr vert="horz" lIns="91440" tIns="45720" rIns="91440" bIns="45720" rtlCol="0"/>
          <a:lstStyle>
            <a:lvl1pPr algn="l">
              <a:defRPr sz="1200">
                <a:latin typeface="Times New Roman" charset="0"/>
              </a:defRPr>
            </a:lvl1pPr>
          </a:lstStyle>
          <a:p>
            <a:pPr>
              <a:defRPr/>
            </a:pPr>
            <a:endParaRPr lang="en-US"/>
          </a:p>
        </p:txBody>
      </p:sp>
      <p:sp>
        <p:nvSpPr>
          <p:cNvPr id="3" name="Date Placeholder 2">
            <a:extLst>
              <a:ext uri="{FF2B5EF4-FFF2-40B4-BE49-F238E27FC236}">
                <a16:creationId xmlns:a16="http://schemas.microsoft.com/office/drawing/2014/main" id="{1B2D5DEE-D688-464F-9557-A74603F1B632}"/>
              </a:ext>
            </a:extLst>
          </p:cNvPr>
          <p:cNvSpPr>
            <a:spLocks noGrp="1"/>
          </p:cNvSpPr>
          <p:nvPr>
            <p:ph type="dt" idx="1"/>
          </p:nvPr>
        </p:nvSpPr>
        <p:spPr>
          <a:xfrm>
            <a:off x="3967163" y="0"/>
            <a:ext cx="3035300" cy="463550"/>
          </a:xfrm>
          <a:prstGeom prst="rect">
            <a:avLst/>
          </a:prstGeom>
        </p:spPr>
        <p:txBody>
          <a:bodyPr vert="horz" lIns="91440" tIns="45720" rIns="91440" bIns="45720" rtlCol="0"/>
          <a:lstStyle>
            <a:lvl1pPr algn="r">
              <a:defRPr sz="1200">
                <a:latin typeface="Times New Roman" charset="0"/>
              </a:defRPr>
            </a:lvl1pPr>
          </a:lstStyle>
          <a:p>
            <a:pPr>
              <a:defRPr/>
            </a:pPr>
            <a:fld id="{3894A27E-EF92-5C40-AAD9-4748997E8B3F}" type="datetimeFigureOut">
              <a:rPr lang="en-US"/>
              <a:pPr>
                <a:defRPr/>
              </a:pPr>
              <a:t>10/19/2021</a:t>
            </a:fld>
            <a:endParaRPr lang="en-US"/>
          </a:p>
        </p:txBody>
      </p:sp>
      <p:sp>
        <p:nvSpPr>
          <p:cNvPr id="4" name="Slide Image Placeholder 3">
            <a:extLst>
              <a:ext uri="{FF2B5EF4-FFF2-40B4-BE49-F238E27FC236}">
                <a16:creationId xmlns:a16="http://schemas.microsoft.com/office/drawing/2014/main" id="{BBFB0DCB-5128-AD40-BA61-D4987E338BD0}"/>
              </a:ext>
            </a:extLst>
          </p:cNvPr>
          <p:cNvSpPr>
            <a:spLocks noGrp="1" noRot="1" noChangeAspect="1"/>
          </p:cNvSpPr>
          <p:nvPr>
            <p:ph type="sldImg" idx="2"/>
          </p:nvPr>
        </p:nvSpPr>
        <p:spPr>
          <a:xfrm>
            <a:off x="407988" y="696913"/>
            <a:ext cx="6188075" cy="34813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BCDD9849-A08D-A24C-BF67-28D4B3465084}"/>
              </a:ext>
            </a:extLst>
          </p:cNvPr>
          <p:cNvSpPr>
            <a:spLocks noGrp="1"/>
          </p:cNvSpPr>
          <p:nvPr>
            <p:ph type="body" sz="quarter" idx="3"/>
          </p:nvPr>
        </p:nvSpPr>
        <p:spPr>
          <a:xfrm>
            <a:off x="700088" y="4410075"/>
            <a:ext cx="5603875" cy="41767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D4B6AF3-D9A1-3143-8DB0-1A2AF68B0BB3}"/>
              </a:ext>
            </a:extLst>
          </p:cNvPr>
          <p:cNvSpPr>
            <a:spLocks noGrp="1"/>
          </p:cNvSpPr>
          <p:nvPr>
            <p:ph type="ftr" sz="quarter" idx="4"/>
          </p:nvPr>
        </p:nvSpPr>
        <p:spPr>
          <a:xfrm>
            <a:off x="0" y="8818563"/>
            <a:ext cx="3035300" cy="463550"/>
          </a:xfrm>
          <a:prstGeom prst="rect">
            <a:avLst/>
          </a:prstGeom>
        </p:spPr>
        <p:txBody>
          <a:bodyPr vert="horz" lIns="91440" tIns="45720" rIns="91440" bIns="45720" rtlCol="0" anchor="b"/>
          <a:lstStyle>
            <a:lvl1pPr algn="l">
              <a:defRPr sz="1200">
                <a:latin typeface="Times New Roman" charset="0"/>
              </a:defRPr>
            </a:lvl1pPr>
          </a:lstStyle>
          <a:p>
            <a:pPr>
              <a:defRPr/>
            </a:pPr>
            <a:endParaRPr lang="en-US"/>
          </a:p>
        </p:txBody>
      </p:sp>
      <p:sp>
        <p:nvSpPr>
          <p:cNvPr id="7" name="Slide Number Placeholder 6">
            <a:extLst>
              <a:ext uri="{FF2B5EF4-FFF2-40B4-BE49-F238E27FC236}">
                <a16:creationId xmlns:a16="http://schemas.microsoft.com/office/drawing/2014/main" id="{94727DBD-61BE-2F44-8E9E-75431520A0C7}"/>
              </a:ext>
            </a:extLst>
          </p:cNvPr>
          <p:cNvSpPr>
            <a:spLocks noGrp="1"/>
          </p:cNvSpPr>
          <p:nvPr>
            <p:ph type="sldNum" sz="quarter" idx="5"/>
          </p:nvPr>
        </p:nvSpPr>
        <p:spPr>
          <a:xfrm>
            <a:off x="3967163" y="8818563"/>
            <a:ext cx="3035300" cy="46355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E2044D5-C08D-524D-B928-EAAFF9B0330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36BD0A12-3C86-584F-8453-791ED19F6988}"/>
              </a:ext>
            </a:extLst>
          </p:cNvPr>
          <p:cNvSpPr>
            <a:spLocks noGrp="1" noRot="1" noChangeAspect="1" noTextEdit="1"/>
          </p:cNvSpPr>
          <p:nvPr>
            <p:ph type="sldImg"/>
          </p:nvPr>
        </p:nvSpPr>
        <p:spPr bwMode="auto">
          <a:xfrm>
            <a:off x="407988" y="696913"/>
            <a:ext cx="6188075" cy="3481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3F25B307-5119-E646-A6E3-86254E2742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You won't need to record this, we will have it typed on the lesson page.</a:t>
            </a:r>
          </a:p>
          <a:p>
            <a:pPr>
              <a:spcBef>
                <a:spcPct val="0"/>
              </a:spcBef>
            </a:pPr>
            <a:endParaRPr lang="en-US" altLang="en-US" dirty="0">
              <a:cs typeface="Calibri"/>
            </a:endParaRPr>
          </a:p>
        </p:txBody>
      </p:sp>
      <p:sp>
        <p:nvSpPr>
          <p:cNvPr id="5124" name="Slide Number Placeholder 3">
            <a:extLst>
              <a:ext uri="{FF2B5EF4-FFF2-40B4-BE49-F238E27FC236}">
                <a16:creationId xmlns:a16="http://schemas.microsoft.com/office/drawing/2014/main" id="{8C7A0CD3-154B-0849-A46C-9C90C3EBCF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88F812D-54A5-144B-AA95-E2C679885D23}" type="slidenum">
              <a:rPr lang="en-US" altLang="en-US" sz="1200" smtClean="0"/>
              <a:pPr/>
              <a:t>1</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9C2E2B68-33D0-2C4C-9198-41EBA6FCEDA1}"/>
              </a:ext>
            </a:extLst>
          </p:cNvPr>
          <p:cNvSpPr>
            <a:spLocks noGrp="1" noRot="1" noChangeAspect="1" noTextEdit="1"/>
          </p:cNvSpPr>
          <p:nvPr>
            <p:ph type="sldImg"/>
          </p:nvPr>
        </p:nvSpPr>
        <p:spPr bwMode="auto">
          <a:xfrm>
            <a:off x="407988" y="696913"/>
            <a:ext cx="6188075" cy="3481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D2DAD424-519C-9242-A20E-BDE56DEFC6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3012" name="Slide Number Placeholder 3">
            <a:extLst>
              <a:ext uri="{FF2B5EF4-FFF2-40B4-BE49-F238E27FC236}">
                <a16:creationId xmlns:a16="http://schemas.microsoft.com/office/drawing/2014/main" id="{02CEB170-280F-E542-9AFE-6C349015E9C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C3DE8EB-39D2-1945-AD54-DA425C92CD26}" type="slidenum">
              <a:rPr lang="en-US" altLang="en-US" sz="1200" smtClean="0"/>
              <a:pPr/>
              <a:t>34</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33936CD6-3ACA-AE4F-93FC-22490ECC802C}"/>
              </a:ext>
            </a:extLst>
          </p:cNvPr>
          <p:cNvSpPr>
            <a:spLocks noGrp="1" noRot="1" noChangeAspect="1" noTextEdit="1"/>
          </p:cNvSpPr>
          <p:nvPr>
            <p:ph type="sldImg"/>
          </p:nvPr>
        </p:nvSpPr>
        <p:spPr bwMode="auto">
          <a:xfrm>
            <a:off x="407988" y="696913"/>
            <a:ext cx="6188075" cy="3481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1502CF63-8FC4-5D44-9628-F2A9294FB3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3252" name="Slide Number Placeholder 3">
            <a:extLst>
              <a:ext uri="{FF2B5EF4-FFF2-40B4-BE49-F238E27FC236}">
                <a16:creationId xmlns:a16="http://schemas.microsoft.com/office/drawing/2014/main" id="{8C9958FD-3DA5-5E49-A991-D6EB667BFF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DB83DD7-9D5F-F64F-A029-3EC235D380A1}" type="slidenum">
              <a:rPr lang="en-US" altLang="en-US" sz="1200" smtClean="0"/>
              <a:pPr/>
              <a:t>43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19E33E1C-431F-4348-AAF3-E73CFC2EB6C9}"/>
              </a:ext>
            </a:extLst>
          </p:cNvPr>
          <p:cNvSpPr>
            <a:spLocks noGrp="1" noRot="1" noChangeAspect="1" noTextEdit="1"/>
          </p:cNvSpPr>
          <p:nvPr>
            <p:ph type="sldImg"/>
          </p:nvPr>
        </p:nvSpPr>
        <p:spPr bwMode="auto">
          <a:xfrm>
            <a:off x="407988" y="696913"/>
            <a:ext cx="6188075" cy="3481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1AE19173-E2C5-7E41-8142-603F84E0BA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7348" name="Slide Number Placeholder 3">
            <a:extLst>
              <a:ext uri="{FF2B5EF4-FFF2-40B4-BE49-F238E27FC236}">
                <a16:creationId xmlns:a16="http://schemas.microsoft.com/office/drawing/2014/main" id="{EDB2F4F8-7F12-D84A-BC04-3B64C53F25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9E9500C-C3E5-DA47-B802-E0089AC41F6B}" type="slidenum">
              <a:rPr lang="en-US" altLang="en-US" sz="1200" smtClean="0"/>
              <a:pPr/>
              <a:t>46</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7610F2BF-7076-DD42-BFA7-54390D30B254}"/>
              </a:ext>
            </a:extLst>
          </p:cNvPr>
          <p:cNvSpPr>
            <a:spLocks noGrp="1" noRot="1" noChangeAspect="1" noTextEdit="1"/>
          </p:cNvSpPr>
          <p:nvPr>
            <p:ph type="sldImg"/>
          </p:nvPr>
        </p:nvSpPr>
        <p:spPr bwMode="auto">
          <a:xfrm>
            <a:off x="407988" y="696913"/>
            <a:ext cx="6188075" cy="3481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ADF0DB15-7249-0643-9156-8C4D98163E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0420" name="Slide Number Placeholder 3">
            <a:extLst>
              <a:ext uri="{FF2B5EF4-FFF2-40B4-BE49-F238E27FC236}">
                <a16:creationId xmlns:a16="http://schemas.microsoft.com/office/drawing/2014/main" id="{3896D872-8E33-514A-908C-4F95F16916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17C6EE1-B589-E644-B15D-7D0CAEEE876B}" type="slidenum">
              <a:rPr lang="en-US" altLang="en-US" sz="1200" smtClean="0"/>
              <a:pPr/>
              <a:t>48</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88075" cy="3481387"/>
          </a:xfrm>
        </p:spPr>
      </p:sp>
      <p:sp>
        <p:nvSpPr>
          <p:cNvPr id="3" name="Notes Placeholder 2"/>
          <p:cNvSpPr>
            <a:spLocks noGrp="1"/>
          </p:cNvSpPr>
          <p:nvPr>
            <p:ph type="body" idx="1"/>
          </p:nvPr>
        </p:nvSpPr>
        <p:spPr/>
        <p:txBody>
          <a:bodyPr/>
          <a:lstStyle/>
          <a:p>
            <a:r>
              <a:rPr lang="en-US" dirty="0">
                <a:cs typeface="Calibri"/>
              </a:rPr>
              <a:t>You won't need to record this, we will have it typed on the lesson page.</a:t>
            </a:r>
          </a:p>
        </p:txBody>
      </p:sp>
      <p:sp>
        <p:nvSpPr>
          <p:cNvPr id="4" name="Slide Number Placeholder 3"/>
          <p:cNvSpPr>
            <a:spLocks noGrp="1"/>
          </p:cNvSpPr>
          <p:nvPr>
            <p:ph type="sldNum" sz="quarter" idx="5"/>
          </p:nvPr>
        </p:nvSpPr>
        <p:spPr/>
        <p:txBody>
          <a:bodyPr/>
          <a:lstStyle/>
          <a:p>
            <a:pPr>
              <a:defRPr/>
            </a:pPr>
            <a:fld id="{FE2044D5-C08D-524D-B928-EAAFF9B0330A}" type="slidenum">
              <a:rPr lang="en-US" altLang="en-US"/>
              <a:pPr>
                <a:defRPr/>
              </a:pPr>
              <a:t>2</a:t>
            </a:fld>
            <a:endParaRPr lang="en-US" altLang="en-US"/>
          </a:p>
        </p:txBody>
      </p:sp>
    </p:spTree>
    <p:extLst>
      <p:ext uri="{BB962C8B-B14F-4D97-AF65-F5344CB8AC3E}">
        <p14:creationId xmlns:p14="http://schemas.microsoft.com/office/powerpoint/2010/main" val="1741075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a:t>
            </a:r>
          </a:p>
        </p:txBody>
      </p:sp>
      <p:sp>
        <p:nvSpPr>
          <p:cNvPr id="4" name="Slide Number Placeholder 3"/>
          <p:cNvSpPr>
            <a:spLocks noGrp="1"/>
          </p:cNvSpPr>
          <p:nvPr>
            <p:ph type="sldNum" sz="quarter" idx="10"/>
          </p:nvPr>
        </p:nvSpPr>
        <p:spPr/>
        <p:txBody>
          <a:bodyPr/>
          <a:lstStyle/>
          <a:p>
            <a:pPr>
              <a:defRPr/>
            </a:pPr>
            <a:fld id="{FE2044D5-C08D-524D-B928-EAAFF9B0330A}" type="slidenum">
              <a:rPr lang="en-US" altLang="en-US" smtClean="0"/>
              <a:pPr>
                <a:defRPr/>
              </a:pPr>
              <a:t>5</a:t>
            </a:fld>
            <a:endParaRPr lang="en-US" altLang="en-US"/>
          </a:p>
        </p:txBody>
      </p:sp>
    </p:spTree>
    <p:extLst>
      <p:ext uri="{BB962C8B-B14F-4D97-AF65-F5344CB8AC3E}">
        <p14:creationId xmlns:p14="http://schemas.microsoft.com/office/powerpoint/2010/main" val="1498449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E2044D5-C08D-524D-B928-EAAFF9B0330A}" type="slidenum">
              <a:rPr lang="en-US" altLang="en-US" smtClean="0"/>
              <a:pPr>
                <a:defRPr/>
              </a:pPr>
              <a:t>9</a:t>
            </a:fld>
            <a:endParaRPr lang="en-US" altLang="en-US"/>
          </a:p>
        </p:txBody>
      </p:sp>
    </p:spTree>
    <p:extLst>
      <p:ext uri="{BB962C8B-B14F-4D97-AF65-F5344CB8AC3E}">
        <p14:creationId xmlns:p14="http://schemas.microsoft.com/office/powerpoint/2010/main" val="3785356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DDF59A71-85E6-CE41-B18D-A146D6C36F80}"/>
              </a:ext>
            </a:extLst>
          </p:cNvPr>
          <p:cNvSpPr>
            <a:spLocks noGrp="1" noRot="1" noChangeAspect="1" noTextEdit="1"/>
          </p:cNvSpPr>
          <p:nvPr>
            <p:ph type="sldImg"/>
          </p:nvPr>
        </p:nvSpPr>
        <p:spPr bwMode="auto">
          <a:xfrm>
            <a:off x="407988" y="696913"/>
            <a:ext cx="6188075" cy="3481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396672A7-0614-8145-BC53-C2D5AFDD2B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652" name="Slide Number Placeholder 3">
            <a:extLst>
              <a:ext uri="{FF2B5EF4-FFF2-40B4-BE49-F238E27FC236}">
                <a16:creationId xmlns:a16="http://schemas.microsoft.com/office/drawing/2014/main" id="{4BC6C319-7745-A347-8432-965690F0CC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5E623C4-8877-1B45-B031-6EA8938B58C4}" type="slidenum">
              <a:rPr lang="en-US" altLang="en-US" sz="1200" smtClean="0"/>
              <a:pPr/>
              <a:t>24</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4D2BB0D5-EB93-C540-9187-2D84966AC26C}"/>
              </a:ext>
            </a:extLst>
          </p:cNvPr>
          <p:cNvSpPr>
            <a:spLocks noGrp="1" noRot="1" noChangeAspect="1" noTextEdit="1"/>
          </p:cNvSpPr>
          <p:nvPr>
            <p:ph type="sldImg"/>
          </p:nvPr>
        </p:nvSpPr>
        <p:spPr bwMode="auto">
          <a:xfrm>
            <a:off x="407988" y="696913"/>
            <a:ext cx="6188075" cy="3481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C499080A-B30B-8840-9964-4E5D80B2AD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700" name="Slide Number Placeholder 3">
            <a:extLst>
              <a:ext uri="{FF2B5EF4-FFF2-40B4-BE49-F238E27FC236}">
                <a16:creationId xmlns:a16="http://schemas.microsoft.com/office/drawing/2014/main" id="{9855BD5D-AE57-1D4B-BC0A-63E3C870ABD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A29A836-3E6C-2D45-AC55-2B8C48FDC059}" type="slidenum">
              <a:rPr lang="en-US" altLang="en-US" sz="1200" smtClean="0"/>
              <a:pPr/>
              <a:t>25</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6E2BB7A3-08C9-0646-99D0-FC07B70C4A35}"/>
              </a:ext>
            </a:extLst>
          </p:cNvPr>
          <p:cNvSpPr>
            <a:spLocks noGrp="1" noRot="1" noChangeAspect="1" noTextEdit="1"/>
          </p:cNvSpPr>
          <p:nvPr>
            <p:ph type="sldImg"/>
          </p:nvPr>
        </p:nvSpPr>
        <p:spPr bwMode="auto">
          <a:xfrm>
            <a:off x="407988" y="696913"/>
            <a:ext cx="6188075" cy="3481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81E3BAC4-2AA7-7F47-B127-A5AD5CB62A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8" name="Slide Number Placeholder 3">
            <a:extLst>
              <a:ext uri="{FF2B5EF4-FFF2-40B4-BE49-F238E27FC236}">
                <a16:creationId xmlns:a16="http://schemas.microsoft.com/office/drawing/2014/main" id="{5A0ECE58-FCEF-074D-B826-A8E98F8CE2C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55DE77-1CB3-E44A-914F-3E71440F093C}" type="slidenum">
              <a:rPr lang="en-US" altLang="en-US" sz="1200" smtClean="0"/>
              <a:pPr/>
              <a:t>26</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7FD5B86E-391D-6145-BF9D-DB4405C763FB}"/>
              </a:ext>
            </a:extLst>
          </p:cNvPr>
          <p:cNvSpPr>
            <a:spLocks noGrp="1" noRot="1" noChangeAspect="1" noTextEdit="1"/>
          </p:cNvSpPr>
          <p:nvPr>
            <p:ph type="sldImg"/>
          </p:nvPr>
        </p:nvSpPr>
        <p:spPr bwMode="auto">
          <a:xfrm>
            <a:off x="407988" y="696913"/>
            <a:ext cx="6188075" cy="3481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0F0E3D4A-D61B-CD4E-99A0-CFEDEFA8B3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20" name="Slide Number Placeholder 3">
            <a:extLst>
              <a:ext uri="{FF2B5EF4-FFF2-40B4-BE49-F238E27FC236}">
                <a16:creationId xmlns:a16="http://schemas.microsoft.com/office/drawing/2014/main" id="{73DBF3E3-4E89-D74D-A31C-620FE09944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98518EF-D944-F44E-BEAD-C90C8C6AD230}" type="slidenum">
              <a:rPr lang="en-US" altLang="en-US" sz="1200" smtClean="0"/>
              <a:pPr/>
              <a:t>28</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C6865FE2-813C-C448-99DE-CD1B10EBB84F}"/>
              </a:ext>
            </a:extLst>
          </p:cNvPr>
          <p:cNvSpPr>
            <a:spLocks noGrp="1" noRot="1" noChangeAspect="1" noTextEdit="1"/>
          </p:cNvSpPr>
          <p:nvPr>
            <p:ph type="sldImg"/>
          </p:nvPr>
        </p:nvSpPr>
        <p:spPr bwMode="auto">
          <a:xfrm>
            <a:off x="407988" y="696913"/>
            <a:ext cx="6188075" cy="3481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CB7CA7E7-A34C-7840-9950-A69DBCE279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6868" name="Slide Number Placeholder 3">
            <a:extLst>
              <a:ext uri="{FF2B5EF4-FFF2-40B4-BE49-F238E27FC236}">
                <a16:creationId xmlns:a16="http://schemas.microsoft.com/office/drawing/2014/main" id="{73318D0C-4C85-EE48-A574-25F48E4BA5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BB02258-9E17-A247-9DF6-AD0978F8EB98}" type="slidenum">
              <a:rPr lang="en-US" altLang="en-US" sz="1200" smtClean="0"/>
              <a:pPr/>
              <a:t>29</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 UK Blu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FACC13-CFA4-CF45-A263-13D1B657382B}"/>
              </a:ext>
            </a:extLst>
          </p:cNvPr>
          <p:cNvPicPr>
            <a:picLocks noChangeAspect="1"/>
          </p:cNvPicPr>
          <p:nvPr/>
        </p:nvPicPr>
        <p:blipFill>
          <a:blip r:embed="rId2"/>
          <a:stretch>
            <a:fillRect/>
          </a:stretch>
        </p:blipFill>
        <p:spPr>
          <a:xfrm>
            <a:off x="-114878" y="-111517"/>
            <a:ext cx="12306879" cy="8639774"/>
          </a:xfrm>
          <a:prstGeom prst="rect">
            <a:avLst/>
          </a:prstGeom>
        </p:spPr>
      </p:pic>
      <p:sp>
        <p:nvSpPr>
          <p:cNvPr id="2" name="Title 1"/>
          <p:cNvSpPr>
            <a:spLocks noGrp="1"/>
          </p:cNvSpPr>
          <p:nvPr>
            <p:ph type="ctrTitle" hasCustomPrompt="1"/>
          </p:nvPr>
        </p:nvSpPr>
        <p:spPr>
          <a:xfrm>
            <a:off x="838200" y="498909"/>
            <a:ext cx="10113819" cy="2387600"/>
          </a:xfrm>
        </p:spPr>
        <p:txBody>
          <a:bodyPr anchor="b"/>
          <a:lstStyle>
            <a:lvl1pPr algn="l">
              <a:defRPr sz="4500" b="1" i="0">
                <a:latin typeface="Avenir Black" panose="02000503020000020003" pitchFamily="2" charset="0"/>
              </a:defRPr>
            </a:lvl1pPr>
          </a:lstStyle>
          <a:p>
            <a:r>
              <a:rPr lang="en-US" dirty="0"/>
              <a:t>Click to edit title</a:t>
            </a:r>
          </a:p>
        </p:txBody>
      </p:sp>
      <p:sp>
        <p:nvSpPr>
          <p:cNvPr id="3" name="Subtitle 2"/>
          <p:cNvSpPr>
            <a:spLocks noGrp="1"/>
          </p:cNvSpPr>
          <p:nvPr>
            <p:ph type="subTitle" idx="1"/>
          </p:nvPr>
        </p:nvSpPr>
        <p:spPr>
          <a:xfrm>
            <a:off x="838200" y="3143611"/>
            <a:ext cx="7464136" cy="1655762"/>
          </a:xfrm>
        </p:spPr>
        <p:txBody>
          <a:bodyPr/>
          <a:lstStyle>
            <a:lvl1pPr marL="0" indent="0" algn="l">
              <a:buNone/>
              <a:defRPr sz="1800" b="0" i="0">
                <a:latin typeface="Avenir Roman" panose="02000503020000020003"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0" i="0">
                <a:latin typeface="Avenir Book" panose="02000503020000020003" pitchFamily="2" charset="0"/>
              </a:defRPr>
            </a:lvl1pPr>
          </a:lstStyle>
          <a:p>
            <a:pPr>
              <a:defRPr/>
            </a:pPr>
            <a:endParaRPr lang="en-US"/>
          </a:p>
        </p:txBody>
      </p:sp>
      <p:sp>
        <p:nvSpPr>
          <p:cNvPr id="5" name="Footer Placeholder 4"/>
          <p:cNvSpPr>
            <a:spLocks noGrp="1"/>
          </p:cNvSpPr>
          <p:nvPr>
            <p:ph type="ftr" sz="quarter" idx="11"/>
          </p:nvPr>
        </p:nvSpPr>
        <p:spPr/>
        <p:txBody>
          <a:bodyPr/>
          <a:lstStyle>
            <a:lvl1pPr>
              <a:defRPr b="0" i="0">
                <a:latin typeface="Avenir Book" panose="02000503020000020003" pitchFamily="2"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b="0" i="0">
                <a:latin typeface="Avenir Book" panose="02000503020000020003" pitchFamily="2" charset="0"/>
              </a:defRPr>
            </a:lvl1pPr>
          </a:lstStyle>
          <a:p>
            <a:pPr>
              <a:defRPr/>
            </a:pPr>
            <a:fld id="{CBC2753A-2ED2-BB4F-BB1A-4C1079380129}" type="slidenum">
              <a:rPr lang="en-US" altLang="en-US" smtClean="0"/>
              <a:pPr>
                <a:defRPr/>
              </a:pPr>
              <a:t>‹#›</a:t>
            </a:fld>
            <a:endParaRPr lang="en-US" altLang="en-US"/>
          </a:p>
        </p:txBody>
      </p:sp>
      <p:pic>
        <p:nvPicPr>
          <p:cNvPr id="8" name="Picture 7" descr="University of Kentucky Human Development Institute logo">
            <a:extLst>
              <a:ext uri="{FF2B5EF4-FFF2-40B4-BE49-F238E27FC236}">
                <a16:creationId xmlns:a16="http://schemas.microsoft.com/office/drawing/2014/main" id="{4DDCAB4B-0A3F-6C44-B819-DA0E9D425806}"/>
              </a:ext>
            </a:extLst>
          </p:cNvPr>
          <p:cNvPicPr>
            <a:picLocks noChangeAspect="1"/>
          </p:cNvPicPr>
          <p:nvPr/>
        </p:nvPicPr>
        <p:blipFill>
          <a:blip r:embed="rId3"/>
          <a:stretch>
            <a:fillRect/>
          </a:stretch>
        </p:blipFill>
        <p:spPr>
          <a:xfrm>
            <a:off x="750453" y="5603483"/>
            <a:ext cx="2830947" cy="573046"/>
          </a:xfrm>
          <a:prstGeom prst="rect">
            <a:avLst/>
          </a:prstGeom>
        </p:spPr>
      </p:pic>
    </p:spTree>
    <p:extLst>
      <p:ext uri="{BB962C8B-B14F-4D97-AF65-F5344CB8AC3E}">
        <p14:creationId xmlns:p14="http://schemas.microsoft.com/office/powerpoint/2010/main" val="3032276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UK Blu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7B3CAD-89CE-4344-B231-B2787A515494}"/>
              </a:ext>
            </a:extLst>
          </p:cNvPr>
          <p:cNvPicPr>
            <a:picLocks noChangeAspect="1"/>
          </p:cNvPicPr>
          <p:nvPr/>
        </p:nvPicPr>
        <p:blipFill>
          <a:blip r:embed="rId2"/>
          <a:stretch>
            <a:fillRect/>
          </a:stretch>
        </p:blipFill>
        <p:spPr>
          <a:xfrm>
            <a:off x="-31750" y="0"/>
            <a:ext cx="12223751" cy="8581416"/>
          </a:xfrm>
          <a:prstGeom prst="rect">
            <a:avLst/>
          </a:prstGeom>
        </p:spPr>
      </p:pic>
      <p:sp>
        <p:nvSpPr>
          <p:cNvPr id="2" name="Title 1"/>
          <p:cNvSpPr>
            <a:spLocks noGrp="1"/>
          </p:cNvSpPr>
          <p:nvPr>
            <p:ph type="title"/>
          </p:nvPr>
        </p:nvSpPr>
        <p:spPr>
          <a:xfrm>
            <a:off x="822325" y="3833629"/>
            <a:ext cx="10515600" cy="1325563"/>
          </a:xfrm>
        </p:spPr>
        <p:txBody>
          <a:bodyPr/>
          <a:lstStyle>
            <a:lvl1pPr>
              <a:defRPr b="1" i="0">
                <a:latin typeface="Avenir Black" panose="02000503020000020003" pitchFamily="2"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372462852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 UK Blue">
    <p:bg>
      <p:bgPr>
        <a:gradFill>
          <a:gsLst>
            <a:gs pos="0">
              <a:srgbClr val="0033A0"/>
            </a:gs>
            <a:gs pos="89000">
              <a:srgbClr val="041E42"/>
            </a:gs>
          </a:gsLst>
          <a:lin ang="11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325" y="3833629"/>
            <a:ext cx="10515600" cy="1325563"/>
          </a:xfrm>
        </p:spPr>
        <p:txBody>
          <a:bodyPr/>
          <a:lstStyle>
            <a:lvl1pPr>
              <a:defRPr b="1" i="0">
                <a:latin typeface="Avenir Black" panose="02000503020000020003" pitchFamily="2"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215059298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2_Title Only - UK Blu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7B3CAD-89CE-4344-B231-B2787A515494}"/>
              </a:ext>
            </a:extLst>
          </p:cNvPr>
          <p:cNvPicPr>
            <a:picLocks noChangeAspect="1"/>
          </p:cNvPicPr>
          <p:nvPr/>
        </p:nvPicPr>
        <p:blipFill>
          <a:blip r:embed="rId2"/>
          <a:stretch>
            <a:fillRect/>
          </a:stretch>
        </p:blipFill>
        <p:spPr>
          <a:xfrm>
            <a:off x="-31750" y="0"/>
            <a:ext cx="12223751" cy="8581416"/>
          </a:xfrm>
          <a:prstGeom prst="rect">
            <a:avLst/>
          </a:prstGeom>
        </p:spPr>
      </p:pic>
      <p:sp>
        <p:nvSpPr>
          <p:cNvPr id="2" name="Title 1"/>
          <p:cNvSpPr>
            <a:spLocks noGrp="1"/>
          </p:cNvSpPr>
          <p:nvPr>
            <p:ph type="title"/>
          </p:nvPr>
        </p:nvSpPr>
        <p:spPr>
          <a:xfrm>
            <a:off x="822325" y="3833629"/>
            <a:ext cx="10515600" cy="1325563"/>
          </a:xfrm>
        </p:spPr>
        <p:txBody>
          <a:bodyPr/>
          <a:lstStyle>
            <a:lvl1pPr>
              <a:defRPr b="1" i="0">
                <a:latin typeface="Avenir Black" panose="02000503020000020003" pitchFamily="2"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187148891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FF3CB05-1FA0-B74E-B754-7D294C7E97B5}" type="slidenum">
              <a:rPr lang="en-US" altLang="en-US" smtClean="0"/>
              <a:pPr>
                <a:defRPr/>
              </a:pPr>
              <a:t>‹#›</a:t>
            </a:fld>
            <a:endParaRPr lang="en-US" altLang="en-US"/>
          </a:p>
        </p:txBody>
      </p:sp>
    </p:spTree>
    <p:extLst>
      <p:ext uri="{BB962C8B-B14F-4D97-AF65-F5344CB8AC3E}">
        <p14:creationId xmlns:p14="http://schemas.microsoft.com/office/powerpoint/2010/main" val="3969805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 UK Blu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1723262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 Dark">
    <p:bg>
      <p:bgPr>
        <a:solidFill>
          <a:srgbClr val="041E4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4026975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 UK Blu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1432227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390169644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Concept">
    <p:bg>
      <p:bgPr>
        <a:solidFill>
          <a:srgbClr val="041E42"/>
        </a:solidFill>
        <a:effectLst/>
      </p:bgPr>
    </p:bg>
    <p:spTree>
      <p:nvGrpSpPr>
        <p:cNvPr id="1" name=""/>
        <p:cNvGrpSpPr/>
        <p:nvPr/>
      </p:nvGrpSpPr>
      <p:grpSpPr>
        <a:xfrm>
          <a:off x="0" y="0"/>
          <a:ext cx="0" cy="0"/>
          <a:chOff x="0" y="0"/>
          <a:chExt cx="0" cy="0"/>
        </a:xfrm>
      </p:grpSpPr>
      <p:pic>
        <p:nvPicPr>
          <p:cNvPr id="8" name="Picture 7" descr="A picture containing bird, water, lake, flock&#10;&#10;Description automatically generated">
            <a:extLst>
              <a:ext uri="{FF2B5EF4-FFF2-40B4-BE49-F238E27FC236}">
                <a16:creationId xmlns:a16="http://schemas.microsoft.com/office/drawing/2014/main" id="{0D2889CD-2370-E741-9E24-8AC4510F580D}"/>
              </a:ext>
            </a:extLst>
          </p:cNvPr>
          <p:cNvPicPr>
            <a:picLocks noChangeAspect="1"/>
          </p:cNvPicPr>
          <p:nvPr/>
        </p:nvPicPr>
        <p:blipFill rotWithShape="1">
          <a:blip r:embed="rId2">
            <a:alphaModFix amt="35000"/>
          </a:blip>
          <a:srcRect t="21831" b="21831"/>
          <a:stretch/>
        </p:blipFill>
        <p:spPr>
          <a:xfrm>
            <a:off x="2120" y="-1"/>
            <a:ext cx="12189880" cy="6858001"/>
          </a:xfrm>
          <a:prstGeom prst="rect">
            <a:avLst/>
          </a:prstGeom>
        </p:spPr>
      </p:pic>
      <p:sp>
        <p:nvSpPr>
          <p:cNvPr id="9" name="Rectangle 8">
            <a:extLst>
              <a:ext uri="{FF2B5EF4-FFF2-40B4-BE49-F238E27FC236}">
                <a16:creationId xmlns:a16="http://schemas.microsoft.com/office/drawing/2014/main" id="{7F1A55E3-E328-644A-99A3-278EFDFA5FFF}"/>
              </a:ext>
            </a:extLst>
          </p:cNvPr>
          <p:cNvSpPr/>
          <p:nvPr/>
        </p:nvSpPr>
        <p:spPr>
          <a:xfrm>
            <a:off x="0" y="1804266"/>
            <a:ext cx="12189880" cy="2747818"/>
          </a:xfrm>
          <a:prstGeom prst="rect">
            <a:avLst/>
          </a:prstGeom>
          <a:solidFill>
            <a:srgbClr val="041E4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936846" y="2130425"/>
            <a:ext cx="8316191" cy="2095500"/>
          </a:xfrm>
        </p:spPr>
        <p:txBody>
          <a:bodyPr>
            <a:normAutofit/>
          </a:bodyPr>
          <a:lstStyle>
            <a:lvl1pPr algn="ctr">
              <a:defRPr sz="27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1460598484"/>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ig Number">
    <p:bg>
      <p:bgPr>
        <a:gradFill>
          <a:gsLst>
            <a:gs pos="0">
              <a:srgbClr val="0033A0"/>
            </a:gs>
            <a:gs pos="89000">
              <a:srgbClr val="041E42"/>
            </a:gs>
          </a:gsLst>
          <a:lin ang="11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06700" y="1524000"/>
            <a:ext cx="6578600" cy="2425700"/>
          </a:xfrm>
        </p:spPr>
        <p:txBody>
          <a:bodyPr>
            <a:noAutofit/>
          </a:bodyPr>
          <a:lstStyle>
            <a:lvl1pPr algn="ctr">
              <a:defRPr sz="15000" b="1" i="0">
                <a:latin typeface="Avenir Black" panose="02000503020000020003" pitchFamily="2" charset="0"/>
              </a:defRPr>
            </a:lvl1pPr>
          </a:lstStyle>
          <a:p>
            <a:r>
              <a:rPr lang="en-US" dirty="0"/>
              <a:t>00%</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
        <p:nvSpPr>
          <p:cNvPr id="10" name="Content Placeholder 9">
            <a:extLst>
              <a:ext uri="{FF2B5EF4-FFF2-40B4-BE49-F238E27FC236}">
                <a16:creationId xmlns:a16="http://schemas.microsoft.com/office/drawing/2014/main" id="{07ACD1AE-F550-474C-99E0-07B02ABFCD7C}"/>
              </a:ext>
            </a:extLst>
          </p:cNvPr>
          <p:cNvSpPr>
            <a:spLocks noGrp="1"/>
          </p:cNvSpPr>
          <p:nvPr>
            <p:ph sz="quarter" idx="13"/>
          </p:nvPr>
        </p:nvSpPr>
        <p:spPr>
          <a:xfrm>
            <a:off x="2854326" y="4168775"/>
            <a:ext cx="6483351" cy="571500"/>
          </a:xfrm>
        </p:spPr>
        <p:txBody>
          <a:bodyPr/>
          <a:lstStyle>
            <a:lvl1pPr marL="0" indent="0" algn="ctr">
              <a:buNone/>
              <a:defRPr/>
            </a:lvl1pPr>
          </a:lstStyle>
          <a:p>
            <a:pPr lvl="0"/>
            <a:r>
              <a:rPr lang="en-US"/>
              <a:t>Click to edit Master text styles</a:t>
            </a:r>
          </a:p>
        </p:txBody>
      </p:sp>
    </p:spTree>
    <p:extLst>
      <p:ext uri="{BB962C8B-B14F-4D97-AF65-F5344CB8AC3E}">
        <p14:creationId xmlns:p14="http://schemas.microsoft.com/office/powerpoint/2010/main" val="2718356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 Gradient">
    <p:bg>
      <p:bgPr>
        <a:gradFill>
          <a:gsLst>
            <a:gs pos="0">
              <a:srgbClr val="0033A0"/>
            </a:gs>
            <a:gs pos="89000">
              <a:srgbClr val="041E42"/>
            </a:gs>
          </a:gsLst>
          <a:lin ang="114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498909"/>
            <a:ext cx="10113819" cy="2387600"/>
          </a:xfrm>
        </p:spPr>
        <p:txBody>
          <a:bodyPr anchor="b"/>
          <a:lstStyle>
            <a:lvl1pPr algn="l">
              <a:defRPr sz="4500" b="1" i="0">
                <a:latin typeface="Avenir Black" panose="02000503020000020003" pitchFamily="2" charset="0"/>
              </a:defRPr>
            </a:lvl1pPr>
          </a:lstStyle>
          <a:p>
            <a:r>
              <a:rPr lang="en-US" dirty="0"/>
              <a:t>Click to edit title</a:t>
            </a:r>
          </a:p>
        </p:txBody>
      </p:sp>
      <p:sp>
        <p:nvSpPr>
          <p:cNvPr id="3" name="Subtitle 2"/>
          <p:cNvSpPr>
            <a:spLocks noGrp="1"/>
          </p:cNvSpPr>
          <p:nvPr>
            <p:ph type="subTitle" idx="1"/>
          </p:nvPr>
        </p:nvSpPr>
        <p:spPr>
          <a:xfrm>
            <a:off x="838200" y="3143611"/>
            <a:ext cx="7464136" cy="1655762"/>
          </a:xfrm>
        </p:spPr>
        <p:txBody>
          <a:bodyPr/>
          <a:lstStyle>
            <a:lvl1pPr marL="0" indent="0" algn="l">
              <a:buNone/>
              <a:defRPr sz="1800" b="0" i="0">
                <a:latin typeface="Avenir Roman" panose="02000503020000020003"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0" i="0">
                <a:latin typeface="Avenir Book" panose="02000503020000020003" pitchFamily="2" charset="0"/>
              </a:defRPr>
            </a:lvl1pPr>
          </a:lstStyle>
          <a:p>
            <a:pPr>
              <a:defRPr/>
            </a:pPr>
            <a:endParaRPr lang="en-US"/>
          </a:p>
        </p:txBody>
      </p:sp>
      <p:sp>
        <p:nvSpPr>
          <p:cNvPr id="5" name="Footer Placeholder 4"/>
          <p:cNvSpPr>
            <a:spLocks noGrp="1"/>
          </p:cNvSpPr>
          <p:nvPr>
            <p:ph type="ftr" sz="quarter" idx="11"/>
          </p:nvPr>
        </p:nvSpPr>
        <p:spPr/>
        <p:txBody>
          <a:bodyPr/>
          <a:lstStyle>
            <a:lvl1pPr>
              <a:defRPr b="0" i="0">
                <a:latin typeface="Avenir Book" panose="02000503020000020003" pitchFamily="2"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b="0" i="0">
                <a:latin typeface="Avenir Book" panose="02000503020000020003" pitchFamily="2" charset="0"/>
              </a:defRPr>
            </a:lvl1pPr>
          </a:lstStyle>
          <a:p>
            <a:pPr>
              <a:defRPr/>
            </a:pPr>
            <a:fld id="{CBC2753A-2ED2-BB4F-BB1A-4C1079380129}" type="slidenum">
              <a:rPr lang="en-US" altLang="en-US" smtClean="0"/>
              <a:pPr>
                <a:defRPr/>
              </a:pPr>
              <a:t>‹#›</a:t>
            </a:fld>
            <a:endParaRPr lang="en-US" altLang="en-US"/>
          </a:p>
        </p:txBody>
      </p:sp>
      <p:pic>
        <p:nvPicPr>
          <p:cNvPr id="8" name="Picture 7" descr="University of Kentucky Human Development Institute logo">
            <a:extLst>
              <a:ext uri="{FF2B5EF4-FFF2-40B4-BE49-F238E27FC236}">
                <a16:creationId xmlns:a16="http://schemas.microsoft.com/office/drawing/2014/main" id="{4DDCAB4B-0A3F-6C44-B819-DA0E9D425806}"/>
              </a:ext>
            </a:extLst>
          </p:cNvPr>
          <p:cNvPicPr>
            <a:picLocks noChangeAspect="1"/>
          </p:cNvPicPr>
          <p:nvPr/>
        </p:nvPicPr>
        <p:blipFill>
          <a:blip r:embed="rId2"/>
          <a:stretch>
            <a:fillRect/>
          </a:stretch>
        </p:blipFill>
        <p:spPr>
          <a:xfrm>
            <a:off x="750453" y="5603483"/>
            <a:ext cx="2830947" cy="573046"/>
          </a:xfrm>
          <a:prstGeom prst="rect">
            <a:avLst/>
          </a:prstGeom>
        </p:spPr>
      </p:pic>
    </p:spTree>
    <p:extLst>
      <p:ext uri="{BB962C8B-B14F-4D97-AF65-F5344CB8AC3E}">
        <p14:creationId xmlns:p14="http://schemas.microsoft.com/office/powerpoint/2010/main" val="1574555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bout You">
    <p:bg>
      <p:bgPr>
        <a:gradFill>
          <a:gsLst>
            <a:gs pos="0">
              <a:srgbClr val="0033A0"/>
            </a:gs>
            <a:gs pos="89000">
              <a:srgbClr val="041E42"/>
            </a:gs>
          </a:gsLst>
          <a:lin ang="11400000" scaled="0"/>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
        <p:nvSpPr>
          <p:cNvPr id="21" name="Picture Placeholder 20">
            <a:extLst>
              <a:ext uri="{FF2B5EF4-FFF2-40B4-BE49-F238E27FC236}">
                <a16:creationId xmlns:a16="http://schemas.microsoft.com/office/drawing/2014/main" id="{2FE1BC46-1B09-F645-B47A-4C7B3A0E4B45}"/>
              </a:ext>
            </a:extLst>
          </p:cNvPr>
          <p:cNvSpPr>
            <a:spLocks noGrp="1"/>
          </p:cNvSpPr>
          <p:nvPr>
            <p:ph type="pic" sz="quarter" idx="13" hasCustomPrompt="1"/>
          </p:nvPr>
        </p:nvSpPr>
        <p:spPr>
          <a:xfrm>
            <a:off x="914400" y="1687584"/>
            <a:ext cx="3270448" cy="3225800"/>
          </a:xfrm>
          <a:prstGeom prst="ellipse">
            <a:avLst/>
          </a:prstGeom>
          <a:blipFill>
            <a:blip r:embed="rId2"/>
            <a:stretch>
              <a:fillRect t="-25000" b="-25000"/>
            </a:stretch>
          </a:blipFill>
        </p:spPr>
        <p:txBody>
          <a:bodyPr/>
          <a:lstStyle>
            <a:lvl1pPr>
              <a:defRPr>
                <a:solidFill>
                  <a:srgbClr val="041E42"/>
                </a:solidFill>
                <a:highlight>
                  <a:srgbClr val="FFFF00"/>
                </a:highlight>
              </a:defRPr>
            </a:lvl1pPr>
          </a:lstStyle>
          <a:p>
            <a:r>
              <a:rPr lang="en-US" dirty="0"/>
              <a:t>Click icon to add a picture</a:t>
            </a:r>
          </a:p>
        </p:txBody>
      </p:sp>
      <p:sp>
        <p:nvSpPr>
          <p:cNvPr id="23" name="Text Placeholder 22">
            <a:extLst>
              <a:ext uri="{FF2B5EF4-FFF2-40B4-BE49-F238E27FC236}">
                <a16:creationId xmlns:a16="http://schemas.microsoft.com/office/drawing/2014/main" id="{49F3362A-5376-C541-8153-B3B56E1156D3}"/>
              </a:ext>
            </a:extLst>
          </p:cNvPr>
          <p:cNvSpPr>
            <a:spLocks noGrp="1"/>
          </p:cNvSpPr>
          <p:nvPr>
            <p:ph type="body" sz="quarter" idx="14" hasCustomPrompt="1"/>
          </p:nvPr>
        </p:nvSpPr>
        <p:spPr>
          <a:xfrm>
            <a:off x="4699001" y="2106684"/>
            <a:ext cx="5372100" cy="635000"/>
          </a:xfrm>
        </p:spPr>
        <p:txBody>
          <a:bodyPr>
            <a:normAutofit/>
          </a:bodyPr>
          <a:lstStyle>
            <a:lvl1pPr marL="0" indent="0" algn="l">
              <a:buNone/>
              <a:defRPr sz="3300" b="1" i="0">
                <a:latin typeface="Avenir Black" panose="02000503020000020003" pitchFamily="2" charset="0"/>
              </a:defRPr>
            </a:lvl1pPr>
          </a:lstStyle>
          <a:p>
            <a:pPr lvl="0"/>
            <a:r>
              <a:rPr lang="en-US" dirty="0"/>
              <a:t>Your Name</a:t>
            </a:r>
          </a:p>
        </p:txBody>
      </p:sp>
      <p:sp>
        <p:nvSpPr>
          <p:cNvPr id="24" name="Text Placeholder 22">
            <a:extLst>
              <a:ext uri="{FF2B5EF4-FFF2-40B4-BE49-F238E27FC236}">
                <a16:creationId xmlns:a16="http://schemas.microsoft.com/office/drawing/2014/main" id="{9048E181-C0D0-1040-8AEF-2D05C584F86C}"/>
              </a:ext>
            </a:extLst>
          </p:cNvPr>
          <p:cNvSpPr>
            <a:spLocks noGrp="1"/>
          </p:cNvSpPr>
          <p:nvPr>
            <p:ph type="body" sz="quarter" idx="15" hasCustomPrompt="1"/>
          </p:nvPr>
        </p:nvSpPr>
        <p:spPr>
          <a:xfrm>
            <a:off x="4699001" y="3059184"/>
            <a:ext cx="5372100" cy="1563616"/>
          </a:xfrm>
        </p:spPr>
        <p:txBody>
          <a:bodyPr>
            <a:normAutofit/>
          </a:bodyPr>
          <a:lstStyle>
            <a:lvl1pPr marL="0" indent="0" algn="l">
              <a:buNone/>
              <a:defRPr sz="1800" b="0" i="0">
                <a:latin typeface="Avenir Roman" panose="02000503020000020003" pitchFamily="2" charset="0"/>
              </a:defRPr>
            </a:lvl1pPr>
          </a:lstStyle>
          <a:p>
            <a:pPr lvl="0"/>
            <a:r>
              <a:rPr lang="en-US" dirty="0"/>
              <a:t>Your Name</a:t>
            </a:r>
          </a:p>
        </p:txBody>
      </p:sp>
      <p:pic>
        <p:nvPicPr>
          <p:cNvPr id="26" name="Picture 25" descr="University of Kentucky Human Development Institute logo">
            <a:extLst>
              <a:ext uri="{FF2B5EF4-FFF2-40B4-BE49-F238E27FC236}">
                <a16:creationId xmlns:a16="http://schemas.microsoft.com/office/drawing/2014/main" id="{559261C7-FB78-1640-94F7-EDB052CC21FF}"/>
              </a:ext>
            </a:extLst>
          </p:cNvPr>
          <p:cNvPicPr>
            <a:picLocks noChangeAspect="1"/>
          </p:cNvPicPr>
          <p:nvPr/>
        </p:nvPicPr>
        <p:blipFill>
          <a:blip r:embed="rId3"/>
          <a:stretch>
            <a:fillRect/>
          </a:stretch>
        </p:blipFill>
        <p:spPr>
          <a:xfrm>
            <a:off x="8855174" y="5761258"/>
            <a:ext cx="2939855" cy="595092"/>
          </a:xfrm>
          <a:prstGeom prst="rect">
            <a:avLst/>
          </a:prstGeom>
        </p:spPr>
      </p:pic>
    </p:spTree>
    <p:extLst>
      <p:ext uri="{BB962C8B-B14F-4D97-AF65-F5344CB8AC3E}">
        <p14:creationId xmlns:p14="http://schemas.microsoft.com/office/powerpoint/2010/main" val="214002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ogo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pic>
        <p:nvPicPr>
          <p:cNvPr id="6" name="Picture 5" descr="University of Kentucky Human Development Institute logo">
            <a:extLst>
              <a:ext uri="{FF2B5EF4-FFF2-40B4-BE49-F238E27FC236}">
                <a16:creationId xmlns:a16="http://schemas.microsoft.com/office/drawing/2014/main" id="{1BE236C8-E0D4-DF4E-8A90-A8536A395A73}"/>
              </a:ext>
            </a:extLst>
          </p:cNvPr>
          <p:cNvPicPr>
            <a:picLocks noChangeAspect="1"/>
          </p:cNvPicPr>
          <p:nvPr/>
        </p:nvPicPr>
        <p:blipFill>
          <a:blip r:embed="rId2"/>
          <a:stretch>
            <a:fillRect/>
          </a:stretch>
        </p:blipFill>
        <p:spPr>
          <a:xfrm>
            <a:off x="2425700" y="2686050"/>
            <a:ext cx="7340600" cy="1485900"/>
          </a:xfrm>
          <a:prstGeom prst="rect">
            <a:avLst/>
          </a:prstGeom>
        </p:spPr>
      </p:pic>
    </p:spTree>
    <p:extLst>
      <p:ext uri="{BB962C8B-B14F-4D97-AF65-F5344CB8AC3E}">
        <p14:creationId xmlns:p14="http://schemas.microsoft.com/office/powerpoint/2010/main" val="14520927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a:extLst>
              <a:ext uri="{FF2B5EF4-FFF2-40B4-BE49-F238E27FC236}">
                <a16:creationId xmlns:a16="http://schemas.microsoft.com/office/drawing/2014/main" id="{CAE096DD-85CC-7F46-8BF5-0D8A9FB7A1B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9">
            <a:extLst>
              <a:ext uri="{FF2B5EF4-FFF2-40B4-BE49-F238E27FC236}">
                <a16:creationId xmlns:a16="http://schemas.microsoft.com/office/drawing/2014/main" id="{A1334B36-E170-8D48-A0B1-F3451C1B4A7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0">
            <a:extLst>
              <a:ext uri="{FF2B5EF4-FFF2-40B4-BE49-F238E27FC236}">
                <a16:creationId xmlns:a16="http://schemas.microsoft.com/office/drawing/2014/main" id="{2C414BC8-9984-6B49-A44F-9816139CA665}"/>
              </a:ext>
            </a:extLst>
          </p:cNvPr>
          <p:cNvSpPr>
            <a:spLocks noGrp="1" noChangeArrowheads="1"/>
          </p:cNvSpPr>
          <p:nvPr>
            <p:ph type="sldNum" sz="quarter" idx="12"/>
          </p:nvPr>
        </p:nvSpPr>
        <p:spPr>
          <a:ln/>
        </p:spPr>
        <p:txBody>
          <a:bodyPr/>
          <a:lstStyle>
            <a:lvl1pPr>
              <a:defRPr/>
            </a:lvl1pPr>
          </a:lstStyle>
          <a:p>
            <a:pPr>
              <a:defRPr/>
            </a:pPr>
            <a:fld id="{64BC6014-B523-FA48-9838-931D90B0E591}" type="slidenum">
              <a:rPr lang="en-US" altLang="en-US"/>
              <a:pPr>
                <a:defRPr/>
              </a:pPr>
              <a:t>‹#›</a:t>
            </a:fld>
            <a:endParaRPr lang="en-US" altLang="en-US"/>
          </a:p>
        </p:txBody>
      </p:sp>
    </p:spTree>
    <p:extLst>
      <p:ext uri="{BB962C8B-B14F-4D97-AF65-F5344CB8AC3E}">
        <p14:creationId xmlns:p14="http://schemas.microsoft.com/office/powerpoint/2010/main" val="232722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 White">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4AC8C0-7C71-B349-84A7-85A1557AE35E}"/>
              </a:ext>
            </a:extLst>
          </p:cNvPr>
          <p:cNvPicPr>
            <a:picLocks noChangeAspect="1"/>
          </p:cNvPicPr>
          <p:nvPr/>
        </p:nvPicPr>
        <p:blipFill>
          <a:blip r:embed="rId2"/>
          <a:stretch>
            <a:fillRect/>
          </a:stretch>
        </p:blipFill>
        <p:spPr>
          <a:xfrm>
            <a:off x="-31750" y="-111517"/>
            <a:ext cx="12223751" cy="8581416"/>
          </a:xfrm>
          <a:prstGeom prst="rect">
            <a:avLst/>
          </a:prstGeom>
        </p:spPr>
      </p:pic>
      <p:sp>
        <p:nvSpPr>
          <p:cNvPr id="2" name="Title 1"/>
          <p:cNvSpPr>
            <a:spLocks noGrp="1"/>
          </p:cNvSpPr>
          <p:nvPr>
            <p:ph type="ctrTitle" hasCustomPrompt="1"/>
          </p:nvPr>
        </p:nvSpPr>
        <p:spPr>
          <a:xfrm>
            <a:off x="838200" y="498909"/>
            <a:ext cx="10113819" cy="2387600"/>
          </a:xfrm>
        </p:spPr>
        <p:txBody>
          <a:bodyPr anchor="b"/>
          <a:lstStyle>
            <a:lvl1pPr algn="l">
              <a:defRPr sz="4500" b="1" i="0">
                <a:latin typeface="Avenir Black" panose="02000503020000020003" pitchFamily="2" charset="0"/>
              </a:defRPr>
            </a:lvl1pPr>
          </a:lstStyle>
          <a:p>
            <a:r>
              <a:rPr lang="en-US" dirty="0"/>
              <a:t>Click to edit title</a:t>
            </a:r>
          </a:p>
        </p:txBody>
      </p:sp>
      <p:sp>
        <p:nvSpPr>
          <p:cNvPr id="3" name="Subtitle 2"/>
          <p:cNvSpPr>
            <a:spLocks noGrp="1"/>
          </p:cNvSpPr>
          <p:nvPr>
            <p:ph type="subTitle" idx="1"/>
          </p:nvPr>
        </p:nvSpPr>
        <p:spPr>
          <a:xfrm>
            <a:off x="838200" y="3143611"/>
            <a:ext cx="7464136" cy="1655762"/>
          </a:xfrm>
        </p:spPr>
        <p:txBody>
          <a:bodyPr/>
          <a:lstStyle>
            <a:lvl1pPr marL="0" indent="0" algn="l">
              <a:buNone/>
              <a:defRPr sz="1800" b="0" i="0">
                <a:latin typeface="Avenir Roman" panose="02000503020000020003"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0" i="0">
                <a:latin typeface="Avenir Book" panose="02000503020000020003" pitchFamily="2" charset="0"/>
              </a:defRPr>
            </a:lvl1pPr>
          </a:lstStyle>
          <a:p>
            <a:pPr>
              <a:defRPr/>
            </a:pPr>
            <a:endParaRPr lang="en-US"/>
          </a:p>
        </p:txBody>
      </p:sp>
      <p:sp>
        <p:nvSpPr>
          <p:cNvPr id="5" name="Footer Placeholder 4"/>
          <p:cNvSpPr>
            <a:spLocks noGrp="1"/>
          </p:cNvSpPr>
          <p:nvPr>
            <p:ph type="ftr" sz="quarter" idx="11"/>
          </p:nvPr>
        </p:nvSpPr>
        <p:spPr/>
        <p:txBody>
          <a:bodyPr/>
          <a:lstStyle>
            <a:lvl1pPr>
              <a:defRPr b="0" i="0">
                <a:latin typeface="Avenir Book" panose="02000503020000020003" pitchFamily="2"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b="0" i="0">
                <a:latin typeface="Avenir Book" panose="02000503020000020003" pitchFamily="2" charset="0"/>
              </a:defRPr>
            </a:lvl1pPr>
          </a:lstStyle>
          <a:p>
            <a:pPr>
              <a:defRPr/>
            </a:pPr>
            <a:fld id="{CBC2753A-2ED2-BB4F-BB1A-4C1079380129}" type="slidenum">
              <a:rPr lang="en-US" altLang="en-US" smtClean="0"/>
              <a:pPr>
                <a:defRPr/>
              </a:pPr>
              <a:t>‹#›</a:t>
            </a:fld>
            <a:endParaRPr lang="en-US" altLang="en-US"/>
          </a:p>
        </p:txBody>
      </p:sp>
      <p:pic>
        <p:nvPicPr>
          <p:cNvPr id="8" name="Picture 7" descr="University of Kentucky Human Development Institute logo">
            <a:extLst>
              <a:ext uri="{FF2B5EF4-FFF2-40B4-BE49-F238E27FC236}">
                <a16:creationId xmlns:a16="http://schemas.microsoft.com/office/drawing/2014/main" id="{4DDCAB4B-0A3F-6C44-B819-DA0E9D425806}"/>
              </a:ext>
            </a:extLst>
          </p:cNvPr>
          <p:cNvPicPr>
            <a:picLocks noChangeAspect="1"/>
          </p:cNvPicPr>
          <p:nvPr/>
        </p:nvPicPr>
        <p:blipFill>
          <a:blip r:embed="rId3"/>
          <a:stretch>
            <a:fillRect/>
          </a:stretch>
        </p:blipFill>
        <p:spPr>
          <a:xfrm>
            <a:off x="750453" y="5603483"/>
            <a:ext cx="2830947" cy="573046"/>
          </a:xfrm>
          <a:prstGeom prst="rect">
            <a:avLst/>
          </a:prstGeom>
        </p:spPr>
      </p:pic>
      <p:pic>
        <p:nvPicPr>
          <p:cNvPr id="9" name="Picture 8" descr="University of Kentucky Human Development Institute logo">
            <a:extLst>
              <a:ext uri="{FF2B5EF4-FFF2-40B4-BE49-F238E27FC236}">
                <a16:creationId xmlns:a16="http://schemas.microsoft.com/office/drawing/2014/main" id="{3C9FFA98-1C2F-484F-8CA3-0B26AB2F4AB7}"/>
              </a:ext>
            </a:extLst>
          </p:cNvPr>
          <p:cNvPicPr>
            <a:picLocks noChangeAspect="1"/>
          </p:cNvPicPr>
          <p:nvPr/>
        </p:nvPicPr>
        <p:blipFill>
          <a:blip r:embed="rId4"/>
          <a:stretch>
            <a:fillRect/>
          </a:stretch>
        </p:blipFill>
        <p:spPr>
          <a:xfrm>
            <a:off x="750453" y="5510938"/>
            <a:ext cx="3288147" cy="665593"/>
          </a:xfrm>
          <a:prstGeom prst="rect">
            <a:avLst/>
          </a:prstGeom>
        </p:spPr>
      </p:pic>
    </p:spTree>
    <p:extLst>
      <p:ext uri="{BB962C8B-B14F-4D97-AF65-F5344CB8AC3E}">
        <p14:creationId xmlns:p14="http://schemas.microsoft.com/office/powerpoint/2010/main" val="208079285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UK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3500877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Dark">
    <p:bg>
      <p:bgPr>
        <a:solidFill>
          <a:srgbClr val="041E4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1572685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 UK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331031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 Dark">
    <p:bg>
      <p:bgPr>
        <a:solidFill>
          <a:srgbClr val="041E4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35549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 UK Blu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125962203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 Dark">
    <p:bg>
      <p:bgPr>
        <a:solidFill>
          <a:srgbClr val="041E4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3443766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venir Book" panose="02000503020000020003" pitchFamily="2" charset="0"/>
              </a:defRPr>
            </a:lvl1pPr>
          </a:lstStyle>
          <a:p>
            <a:pPr>
              <a:defRPr/>
            </a:pPr>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venir Book" panose="02000503020000020003" pitchFamily="2" charset="0"/>
              </a:defRPr>
            </a:lvl1pPr>
          </a:lstStyle>
          <a:p>
            <a:pPr>
              <a:defRPr/>
            </a:pPr>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venir Book" panose="02000503020000020003" pitchFamily="2" charset="0"/>
              </a:defRPr>
            </a:lvl1pPr>
          </a:lstStyle>
          <a:p>
            <a:pPr>
              <a:defRPr/>
            </a:pPr>
            <a:fld id="{CBC2753A-2ED2-BB4F-BB1A-4C1079380129}" type="slidenum">
              <a:rPr lang="en-US" altLang="en-US" smtClean="0"/>
              <a:pPr>
                <a:defRPr/>
              </a:pPr>
              <a:t>‹#›</a:t>
            </a:fld>
            <a:endParaRPr lang="en-US" altLang="en-US"/>
          </a:p>
        </p:txBody>
      </p:sp>
    </p:spTree>
    <p:extLst>
      <p:ext uri="{BB962C8B-B14F-4D97-AF65-F5344CB8AC3E}">
        <p14:creationId xmlns:p14="http://schemas.microsoft.com/office/powerpoint/2010/main" val="3836774072"/>
      </p:ext>
    </p:extLst>
  </p:cSld>
  <p:clrMap bg1="dk1" tx1="lt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Lst>
  <p:txStyles>
    <p:titleStyle>
      <a:lvl1pPr algn="l" defTabSz="685800" rtl="0" eaLnBrk="1" latinLnBrk="0" hangingPunct="1">
        <a:lnSpc>
          <a:spcPct val="90000"/>
        </a:lnSpc>
        <a:spcBef>
          <a:spcPct val="0"/>
        </a:spcBef>
        <a:buNone/>
        <a:defRPr sz="3300" b="1" i="0" kern="1200">
          <a:solidFill>
            <a:schemeClr val="tx1"/>
          </a:solidFill>
          <a:latin typeface="Avenir Heavy" panose="02000503020000020003"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Avenir Roman" panose="02000503020000020003" pitchFamily="2"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Avenir Roman" panose="02000503020000020003"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Avenir Roman" panose="02000503020000020003"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Avenir Roman" panose="02000503020000020003"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Avenir Roman"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izkN5vLbnw8"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t5NbTnGz_94" TargetMode="External"/><Relationship Id="rId2" Type="http://schemas.openxmlformats.org/officeDocument/2006/relationships/hyperlink" Target="https://www.youtube.com/watch?v=NRR67_osT-Q"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hyperlink" Target="http://www.swiftschools.org/"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en.wikipedia.org/wiki/File:Magnetosphere_rendition.jpg" TargetMode="External"/><Relationship Id="rId7" Type="http://schemas.openxmlformats.org/officeDocument/2006/relationships/image" Target="../media/image38.jpeg"/><Relationship Id="rId2" Type="http://schemas.openxmlformats.org/officeDocument/2006/relationships/hyperlink" Target="http://en.wikipedia.org/wiki/Volcano" TargetMode="External"/><Relationship Id="rId1" Type="http://schemas.openxmlformats.org/officeDocument/2006/relationships/slideLayout" Target="../slideLayouts/slideLayout4.xml"/><Relationship Id="rId6" Type="http://schemas.openxmlformats.org/officeDocument/2006/relationships/hyperlink" Target="http://en.wikipedia.org/wiki/File:Volcano_q.jpg" TargetMode="External"/><Relationship Id="rId5" Type="http://schemas.openxmlformats.org/officeDocument/2006/relationships/image" Target="../media/image37.png"/><Relationship Id="rId4" Type="http://schemas.openxmlformats.org/officeDocument/2006/relationships/image" Target="../media/image3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hyperlink" Target="http://www.nasa.com/"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3" Type="http://schemas.openxmlformats.org/officeDocument/2006/relationships/hyperlink" Target="http://www.pbs.org/parents/inclusivecommunities/inclusive_education.html"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www.urbanschools.org/professional/mod_3/academy_3.html" TargetMode="External"/><Relationship Id="rId4" Type="http://schemas.openxmlformats.org/officeDocument/2006/relationships/hyperlink" Target="http://www.urbanschools.org/professional/tools/annotations_resource_guide.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www.swiftschools.org/sites/default/files/Research%20Support%20for%20SWIFT%202017.pdf"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3.xml"/><Relationship Id="rId5" Type="http://schemas.openxmlformats.org/officeDocument/2006/relationships/chart" Target="../charts/chart1.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16D1996-7810-0E4F-B5AD-F8BF4446A20F}"/>
              </a:ext>
            </a:extLst>
          </p:cNvPr>
          <p:cNvSpPr>
            <a:spLocks noGrp="1" noChangeArrowheads="1"/>
          </p:cNvSpPr>
          <p:nvPr>
            <p:ph type="ctrTitle"/>
          </p:nvPr>
        </p:nvSpPr>
        <p:spPr>
          <a:xfrm>
            <a:off x="990600" y="457200"/>
            <a:ext cx="10113819" cy="752909"/>
          </a:xfrm>
        </p:spPr>
        <p:txBody>
          <a:bodyPr/>
          <a:lstStyle/>
          <a:p>
            <a:pPr algn="ctr"/>
            <a:r>
              <a:rPr lang="en-US" altLang="en-US" dirty="0"/>
              <a:t>The State of Inclusion in KY </a:t>
            </a:r>
          </a:p>
        </p:txBody>
      </p:sp>
      <p:sp>
        <p:nvSpPr>
          <p:cNvPr id="4099" name="Rectangle 3">
            <a:extLst>
              <a:ext uri="{FF2B5EF4-FFF2-40B4-BE49-F238E27FC236}">
                <a16:creationId xmlns:a16="http://schemas.microsoft.com/office/drawing/2014/main" id="{3AA02F08-7F62-464B-9F70-9E64E733A54A}"/>
              </a:ext>
            </a:extLst>
          </p:cNvPr>
          <p:cNvSpPr>
            <a:spLocks noGrp="1" noChangeArrowheads="1"/>
          </p:cNvSpPr>
          <p:nvPr>
            <p:ph type="subTitle" idx="1"/>
          </p:nvPr>
        </p:nvSpPr>
        <p:spPr>
          <a:xfrm>
            <a:off x="3962400" y="5358967"/>
            <a:ext cx="7464136" cy="1655762"/>
          </a:xfrm>
        </p:spPr>
        <p:txBody>
          <a:bodyPr/>
          <a:lstStyle/>
          <a:p>
            <a:r>
              <a:rPr lang="en-US" altLang="en-US" b="1" i="1" dirty="0"/>
              <a:t>HDI -University of Kentucky</a:t>
            </a:r>
          </a:p>
          <a:p>
            <a:r>
              <a:rPr lang="en-US" altLang="en-US" b="1" i="1" dirty="0"/>
              <a:t>Updated 2019</a:t>
            </a:r>
          </a:p>
          <a:p>
            <a:r>
              <a:rPr lang="en-US" altLang="en-US" b="1" i="1" dirty="0" err="1"/>
              <a:t>educate.advocate.innovate</a:t>
            </a:r>
            <a:endParaRPr lang="en-US" altLang="en-US" b="1" i="1" dirty="0"/>
          </a:p>
        </p:txBody>
      </p:sp>
      <p:pic>
        <p:nvPicPr>
          <p:cNvPr id="4100" name="Picture 4" descr="C:\Documents and Settings\jkearns\My Documents\My Pictures\naac-with-extend_41.gif">
            <a:extLst>
              <a:ext uri="{FF2B5EF4-FFF2-40B4-BE49-F238E27FC236}">
                <a16:creationId xmlns:a16="http://schemas.microsoft.com/office/drawing/2014/main" id="{DBB4FAB2-2201-3F4F-B955-CA26008FB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676258"/>
            <a:ext cx="2736935" cy="20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8" descr="C:\Documents and Settings\jkearns\Local Settings\Temporary Internet Files\Content.IE5\EKAJ66H4\MPj04394410000[1].jpg">
            <a:extLst>
              <a:ext uri="{FF2B5EF4-FFF2-40B4-BE49-F238E27FC236}">
                <a16:creationId xmlns:a16="http://schemas.microsoft.com/office/drawing/2014/main" id="{DFC01B90-18AB-BC45-AAA2-0CBDBF8F20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1682606"/>
            <a:ext cx="3384793" cy="225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14" descr="C:\Documents and Settings\jkearns\Local Settings\Temporary Internet Files\Content.IE5\LTVFEUL2\MPj04394550000[1].jpg">
            <a:extLst>
              <a:ext uri="{FF2B5EF4-FFF2-40B4-BE49-F238E27FC236}">
                <a16:creationId xmlns:a16="http://schemas.microsoft.com/office/drawing/2014/main" id="{71D7B1B9-07B4-BE40-86AC-4072FD736A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183" y="1676258"/>
            <a:ext cx="2508335" cy="305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1C736C04-F538-E640-B2CD-49A5D9376FD5}"/>
              </a:ext>
            </a:extLst>
          </p:cNvPr>
          <p:cNvSpPr>
            <a:spLocks noGrp="1" noChangeArrowheads="1"/>
          </p:cNvSpPr>
          <p:nvPr>
            <p:ph type="title"/>
          </p:nvPr>
        </p:nvSpPr>
        <p:spPr>
          <a:xfrm>
            <a:off x="3276600" y="381000"/>
            <a:ext cx="5486400" cy="533400"/>
          </a:xfrm>
        </p:spPr>
        <p:txBody>
          <a:bodyPr>
            <a:normAutofit fontScale="90000"/>
          </a:bodyPr>
          <a:lstStyle/>
          <a:p>
            <a:pPr algn="ctr"/>
            <a:r>
              <a:rPr lang="en-US" altLang="en-US" sz="2800" dirty="0"/>
              <a:t/>
            </a:r>
            <a:br>
              <a:rPr lang="en-US" altLang="en-US" sz="2800" dirty="0"/>
            </a:br>
            <a:r>
              <a:rPr lang="en-US" altLang="en-US" sz="2800" dirty="0"/>
              <a:t/>
            </a:r>
            <a:br>
              <a:rPr lang="en-US" altLang="en-US" sz="2800" dirty="0"/>
            </a:br>
            <a:r>
              <a:rPr lang="en-US" altLang="en-US" sz="3600" dirty="0"/>
              <a:t>KY Data for Students with MSD</a:t>
            </a:r>
          </a:p>
        </p:txBody>
      </p:sp>
      <p:graphicFrame>
        <p:nvGraphicFramePr>
          <p:cNvPr id="5" name="Content Placeholder 4">
            <a:extLst>
              <a:ext uri="{FF2B5EF4-FFF2-40B4-BE49-F238E27FC236}">
                <a16:creationId xmlns:a16="http://schemas.microsoft.com/office/drawing/2014/main" id="{AB90EAA4-B51F-F04F-BC11-DB13FB74A6D4}"/>
              </a:ext>
            </a:extLst>
          </p:cNvPr>
          <p:cNvGraphicFramePr>
            <a:graphicFrameLocks noGrp="1"/>
          </p:cNvGraphicFramePr>
          <p:nvPr>
            <p:ph idx="1"/>
            <p:extLst>
              <p:ext uri="{D42A27DB-BD31-4B8C-83A1-F6EECF244321}">
                <p14:modId xmlns:p14="http://schemas.microsoft.com/office/powerpoint/2010/main" val="2963466943"/>
              </p:ext>
            </p:extLst>
          </p:nvPr>
        </p:nvGraphicFramePr>
        <p:xfrm>
          <a:off x="7162800" y="1676400"/>
          <a:ext cx="4572000" cy="4648200"/>
        </p:xfrm>
        <a:graphic>
          <a:graphicData uri="http://schemas.openxmlformats.org/drawingml/2006/chart">
            <c:chart xmlns:c="http://schemas.openxmlformats.org/drawingml/2006/chart" xmlns:r="http://schemas.openxmlformats.org/officeDocument/2006/relationships" r:id="rId2"/>
          </a:graphicData>
        </a:graphic>
      </p:graphicFrame>
      <p:sp>
        <p:nvSpPr>
          <p:cNvPr id="14339" name="Text Placeholder 3">
            <a:extLst>
              <a:ext uri="{FF2B5EF4-FFF2-40B4-BE49-F238E27FC236}">
                <a16:creationId xmlns:a16="http://schemas.microsoft.com/office/drawing/2014/main" id="{6497926D-AB21-0447-A00E-C8BF1BE568DF}"/>
              </a:ext>
            </a:extLst>
          </p:cNvPr>
          <p:cNvSpPr>
            <a:spLocks noGrp="1" noChangeArrowheads="1"/>
          </p:cNvSpPr>
          <p:nvPr>
            <p:ph type="body" sz="half" idx="2"/>
          </p:nvPr>
        </p:nvSpPr>
        <p:spPr>
          <a:xfrm>
            <a:off x="609600" y="1447800"/>
            <a:ext cx="6324600" cy="5018880"/>
          </a:xfrm>
        </p:spPr>
        <p:txBody>
          <a:bodyPr>
            <a:normAutofit/>
          </a:bodyPr>
          <a:lstStyle/>
          <a:p>
            <a:r>
              <a:rPr lang="en-US" altLang="en-US" sz="2000" dirty="0"/>
              <a:t>          </a:t>
            </a:r>
            <a:endParaRPr lang="en-US" altLang="en-US" sz="2400" dirty="0"/>
          </a:p>
          <a:p>
            <a:r>
              <a:rPr lang="en-US" altLang="en-US" sz="2000" dirty="0"/>
              <a:t>While these LRE figures for all students with disabilities compare favorably to national LRE data.</a:t>
            </a:r>
          </a:p>
          <a:p>
            <a:endParaRPr lang="en-US" altLang="en-US" sz="2000" dirty="0"/>
          </a:p>
          <a:p>
            <a:r>
              <a:rPr lang="en-US" altLang="en-US" sz="2000" dirty="0"/>
              <a:t>Students with the </a:t>
            </a:r>
            <a:r>
              <a:rPr lang="en-US" altLang="en-US" sz="2000" i="1" dirty="0"/>
              <a:t>most severe</a:t>
            </a:r>
            <a:r>
              <a:rPr lang="en-US" altLang="en-US" sz="2000" dirty="0"/>
              <a:t> disabilities are still served, for the most part, in separate class placements in KY.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124968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366C-66A7-DB47-992C-8883D7C852F9}"/>
              </a:ext>
            </a:extLst>
          </p:cNvPr>
          <p:cNvSpPr>
            <a:spLocks noGrp="1"/>
          </p:cNvSpPr>
          <p:nvPr>
            <p:ph type="title"/>
          </p:nvPr>
        </p:nvSpPr>
        <p:spPr>
          <a:xfrm>
            <a:off x="276225" y="228600"/>
            <a:ext cx="11753850" cy="852490"/>
          </a:xfrm>
        </p:spPr>
        <p:txBody>
          <a:bodyPr>
            <a:noAutofit/>
          </a:bodyPr>
          <a:lstStyle/>
          <a:p>
            <a:pPr>
              <a:defRPr/>
            </a:pPr>
            <a:r>
              <a:rPr lang="en-US" sz="3200" dirty="0"/>
              <a:t>YET EVEN FOR STUDENTS WITH MORE SIGNIFICANT DISABILITIES, KY IS MORE INCLUSIVE THAN MANY OTHER STATES…</a:t>
            </a:r>
          </a:p>
        </p:txBody>
      </p:sp>
      <p:sp>
        <p:nvSpPr>
          <p:cNvPr id="15363" name="Content Placeholder 2">
            <a:extLst>
              <a:ext uri="{FF2B5EF4-FFF2-40B4-BE49-F238E27FC236}">
                <a16:creationId xmlns:a16="http://schemas.microsoft.com/office/drawing/2014/main" id="{949FF2AD-3C7D-9C47-BC72-129DD4078E1C}"/>
              </a:ext>
            </a:extLst>
          </p:cNvPr>
          <p:cNvSpPr>
            <a:spLocks noGrp="1" noChangeArrowheads="1"/>
          </p:cNvSpPr>
          <p:nvPr>
            <p:ph sz="half" idx="1"/>
          </p:nvPr>
        </p:nvSpPr>
        <p:spPr>
          <a:xfrm>
            <a:off x="762000" y="1397726"/>
            <a:ext cx="5181600" cy="4926874"/>
          </a:xfrm>
        </p:spPr>
        <p:txBody>
          <a:bodyPr>
            <a:noAutofit/>
          </a:bodyPr>
          <a:lstStyle/>
          <a:p>
            <a:r>
              <a:rPr lang="en-US" altLang="en-US" sz="2000" dirty="0"/>
              <a:t>In a 15 state survey of teachers, </a:t>
            </a:r>
            <a:r>
              <a:rPr lang="en-US" altLang="en-US" sz="2000" dirty="0" err="1"/>
              <a:t>Kleinert</a:t>
            </a:r>
            <a:r>
              <a:rPr lang="en-US" altLang="en-US" sz="2000" dirty="0"/>
              <a:t> et al. (2015) identified the educational placements of 39,837 students with significant cognitive disabilities participating in their respective state alternate assessments. </a:t>
            </a:r>
          </a:p>
          <a:p>
            <a:endParaRPr lang="en-US" altLang="en-US" sz="2000" dirty="0"/>
          </a:p>
          <a:p>
            <a:pPr>
              <a:buFont typeface="Wingdings" pitchFamily="2" charset="2"/>
              <a:buChar char="Ø"/>
            </a:pPr>
            <a:r>
              <a:rPr lang="en-US" altLang="en-US" sz="2000" i="1" dirty="0">
                <a:solidFill>
                  <a:schemeClr val="bg1">
                    <a:lumMod val="40000"/>
                    <a:lumOff val="60000"/>
                  </a:schemeClr>
                </a:solidFill>
              </a:rPr>
              <a:t>92% </a:t>
            </a:r>
            <a:r>
              <a:rPr lang="en-US" altLang="en-US" sz="2000" i="1" dirty="0"/>
              <a:t>of students were served primarily in self-contained classrooms or separate schools</a:t>
            </a:r>
            <a:r>
              <a:rPr lang="en-US" altLang="en-US" sz="2000" dirty="0"/>
              <a:t>,</a:t>
            </a:r>
          </a:p>
          <a:p>
            <a:pPr>
              <a:buFont typeface="Wingdings" pitchFamily="2" charset="2"/>
              <a:buChar char="Ø"/>
            </a:pPr>
            <a:endParaRPr lang="en-US" altLang="en-US" sz="2000" dirty="0"/>
          </a:p>
          <a:p>
            <a:pPr>
              <a:buFont typeface="Wingdings" pitchFamily="2" charset="2"/>
              <a:buChar char="Ø"/>
            </a:pPr>
            <a:r>
              <a:rPr lang="en-US" altLang="en-US" sz="2000" i="1" dirty="0"/>
              <a:t>Only </a:t>
            </a:r>
            <a:r>
              <a:rPr lang="en-US" altLang="en-US" sz="2000" i="1" dirty="0">
                <a:solidFill>
                  <a:schemeClr val="accent2"/>
                </a:solidFill>
              </a:rPr>
              <a:t>7% </a:t>
            </a:r>
            <a:r>
              <a:rPr lang="en-US" altLang="en-US" sz="2000" i="1" dirty="0"/>
              <a:t>were served in regular education or resource room placements</a:t>
            </a:r>
            <a:r>
              <a:rPr lang="en-US" altLang="en-US" sz="2000" dirty="0"/>
              <a:t> (compared to 37% of students labelled FMD served in regular classrooms/resource rooms in KY in 2017-2018) </a:t>
            </a:r>
          </a:p>
        </p:txBody>
      </p:sp>
      <p:graphicFrame>
        <p:nvGraphicFramePr>
          <p:cNvPr id="5" name="Content Placeholder 4">
            <a:extLst>
              <a:ext uri="{FF2B5EF4-FFF2-40B4-BE49-F238E27FC236}">
                <a16:creationId xmlns:a16="http://schemas.microsoft.com/office/drawing/2014/main" id="{DD2D5BA2-FB50-7D43-9C21-DE2286603EDC}"/>
              </a:ext>
            </a:extLst>
          </p:cNvPr>
          <p:cNvGraphicFramePr>
            <a:graphicFrameLocks noGrp="1"/>
          </p:cNvGraphicFramePr>
          <p:nvPr>
            <p:ph sz="half" idx="2"/>
            <p:extLst>
              <p:ext uri="{D42A27DB-BD31-4B8C-83A1-F6EECF244321}">
                <p14:modId xmlns:p14="http://schemas.microsoft.com/office/powerpoint/2010/main" val="3576839033"/>
              </p:ext>
            </p:extLst>
          </p:nvPr>
        </p:nvGraphicFramePr>
        <p:xfrm>
          <a:off x="6153150" y="1371600"/>
          <a:ext cx="5581650" cy="4953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5168995-14B7-5D4E-BE49-2D6457E2719E}"/>
              </a:ext>
            </a:extLst>
          </p:cNvPr>
          <p:cNvSpPr>
            <a:spLocks noGrp="1" noChangeArrowheads="1"/>
          </p:cNvSpPr>
          <p:nvPr>
            <p:ph type="title"/>
          </p:nvPr>
        </p:nvSpPr>
        <p:spPr>
          <a:xfrm>
            <a:off x="990600" y="457200"/>
            <a:ext cx="10515600" cy="701673"/>
          </a:xfrm>
        </p:spPr>
        <p:txBody>
          <a:bodyPr/>
          <a:lstStyle/>
          <a:p>
            <a:pPr algn="ctr"/>
            <a:r>
              <a:rPr lang="en-US" altLang="en-US" dirty="0"/>
              <a:t>The Benefits to Inclusive Education</a:t>
            </a:r>
          </a:p>
        </p:txBody>
      </p:sp>
      <p:sp>
        <p:nvSpPr>
          <p:cNvPr id="16387" name="Content Placeholder 2">
            <a:extLst>
              <a:ext uri="{FF2B5EF4-FFF2-40B4-BE49-F238E27FC236}">
                <a16:creationId xmlns:a16="http://schemas.microsoft.com/office/drawing/2014/main" id="{6746D093-5217-344F-A441-3FBE564976CB}"/>
              </a:ext>
            </a:extLst>
          </p:cNvPr>
          <p:cNvSpPr>
            <a:spLocks noGrp="1" noChangeArrowheads="1"/>
          </p:cNvSpPr>
          <p:nvPr>
            <p:ph idx="1"/>
          </p:nvPr>
        </p:nvSpPr>
        <p:spPr/>
        <p:txBody>
          <a:bodyPr/>
          <a:lstStyle/>
          <a:p>
            <a:r>
              <a:rPr lang="en-US" altLang="en-US" dirty="0"/>
              <a:t>Curriculum access</a:t>
            </a:r>
          </a:p>
          <a:p>
            <a:endParaRPr lang="en-US" altLang="en-US" dirty="0"/>
          </a:p>
          <a:p>
            <a:r>
              <a:rPr lang="en-US" altLang="en-US" dirty="0"/>
              <a:t>Social/emotional connection opportunities</a:t>
            </a:r>
          </a:p>
          <a:p>
            <a:endParaRPr lang="en-US" altLang="en-US" dirty="0"/>
          </a:p>
          <a:p>
            <a:r>
              <a:rPr lang="en-US" altLang="en-US" dirty="0"/>
              <a:t>Communication models and supports</a:t>
            </a:r>
          </a:p>
          <a:p>
            <a:endParaRPr lang="en-US" altLang="en-US" dirty="0"/>
          </a:p>
          <a:p>
            <a:r>
              <a:rPr lang="en-US" altLang="en-US" dirty="0"/>
              <a:t>Health and Safety </a:t>
            </a:r>
          </a:p>
          <a:p>
            <a:endParaRPr lang="en-US" altLang="en-US" dirty="0"/>
          </a:p>
          <a:p>
            <a:endParaRPr lang="en-US" altLang="en-US" dirty="0"/>
          </a:p>
          <a:p>
            <a:endParaRPr lang="en-US" altLang="en-US" dirty="0"/>
          </a:p>
        </p:txBody>
      </p:sp>
      <p:pic>
        <p:nvPicPr>
          <p:cNvPr id="2050" name="Picture 2" descr="Communication Models | Evolution Cul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935742"/>
            <a:ext cx="5931713" cy="29057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74BD805-D414-284F-A0B6-F314D6DE0C41}"/>
              </a:ext>
            </a:extLst>
          </p:cNvPr>
          <p:cNvSpPr>
            <a:spLocks noGrp="1" noChangeArrowheads="1"/>
          </p:cNvSpPr>
          <p:nvPr>
            <p:ph type="title"/>
          </p:nvPr>
        </p:nvSpPr>
        <p:spPr>
          <a:xfrm>
            <a:off x="838200" y="365127"/>
            <a:ext cx="10515600" cy="625473"/>
          </a:xfrm>
        </p:spPr>
        <p:txBody>
          <a:bodyPr/>
          <a:lstStyle/>
          <a:p>
            <a:pPr algn="ctr"/>
            <a:r>
              <a:rPr lang="en-US" altLang="en-US" dirty="0"/>
              <a:t>Inclusive Education in KY</a:t>
            </a:r>
          </a:p>
        </p:txBody>
      </p:sp>
      <p:sp>
        <p:nvSpPr>
          <p:cNvPr id="17411" name="Content Placeholder 2">
            <a:extLst>
              <a:ext uri="{FF2B5EF4-FFF2-40B4-BE49-F238E27FC236}">
                <a16:creationId xmlns:a16="http://schemas.microsoft.com/office/drawing/2014/main" id="{ED2DF92C-1108-3746-8559-89480F45D85A}"/>
              </a:ext>
            </a:extLst>
          </p:cNvPr>
          <p:cNvSpPr>
            <a:spLocks noGrp="1" noChangeArrowheads="1"/>
          </p:cNvSpPr>
          <p:nvPr>
            <p:ph idx="1"/>
          </p:nvPr>
        </p:nvSpPr>
        <p:spPr>
          <a:xfrm>
            <a:off x="533400" y="1295400"/>
            <a:ext cx="10820400" cy="4881563"/>
          </a:xfrm>
        </p:spPr>
        <p:txBody>
          <a:bodyPr/>
          <a:lstStyle/>
          <a:p>
            <a:pPr lvl="1"/>
            <a:r>
              <a:rPr lang="en-US" altLang="en-US" sz="2400" b="1" dirty="0"/>
              <a:t>While KY is ahead of many states, we still need to build capacity to  </a:t>
            </a:r>
          </a:p>
          <a:p>
            <a:endParaRPr lang="en-US" altLang="en-US" dirty="0"/>
          </a:p>
          <a:p>
            <a:pPr lvl="1"/>
            <a:r>
              <a:rPr lang="en-US" altLang="en-US" sz="2400" dirty="0"/>
              <a:t>Increase the inclusion of  children with M S Disabilities in general education classes.</a:t>
            </a:r>
          </a:p>
          <a:p>
            <a:pPr lvl="1"/>
            <a:endParaRPr lang="en-US" altLang="en-US" sz="2400" dirty="0"/>
          </a:p>
          <a:p>
            <a:pPr lvl="1"/>
            <a:r>
              <a:rPr lang="en-US" altLang="en-US" sz="2400" dirty="0"/>
              <a:t>Create supports for  membership, belonging, social/emotional development in partnership collaborative partnerships in general education classes.</a:t>
            </a:r>
          </a:p>
          <a:p>
            <a:pPr lvl="1"/>
            <a:endParaRPr lang="en-US" altLang="en-US" sz="2400" dirty="0"/>
          </a:p>
          <a:p>
            <a:pPr lvl="1"/>
            <a:r>
              <a:rPr lang="en-US" altLang="en-US" sz="2400" dirty="0"/>
              <a:t>Reduce to 0 the number students who come to preschool and kindergarten without communication, or leave high school without communication.</a:t>
            </a:r>
          </a:p>
          <a:p>
            <a:pPr lvl="1"/>
            <a:endParaRPr lang="en-US"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A28D6-C647-3F4E-88EE-3A22E42FAEBE}"/>
              </a:ext>
            </a:extLst>
          </p:cNvPr>
          <p:cNvSpPr>
            <a:spLocks noGrp="1"/>
          </p:cNvSpPr>
          <p:nvPr>
            <p:ph type="title"/>
          </p:nvPr>
        </p:nvSpPr>
        <p:spPr>
          <a:xfrm>
            <a:off x="2027238" y="5486400"/>
            <a:ext cx="8183562" cy="990600"/>
          </a:xfrm>
        </p:spPr>
        <p:txBody>
          <a:bodyPr/>
          <a:lstStyle/>
          <a:p>
            <a:pPr>
              <a:defRPr/>
            </a:pPr>
            <a:r>
              <a:rPr lang="en-US" dirty="0">
                <a:solidFill>
                  <a:schemeClr val="accent1">
                    <a:tint val="88000"/>
                    <a:satMod val="150000"/>
                  </a:schemeClr>
                </a:solidFill>
              </a:rPr>
              <a:t>         What are we waiting for?</a:t>
            </a:r>
          </a:p>
        </p:txBody>
      </p:sp>
      <p:pic>
        <p:nvPicPr>
          <p:cNvPr id="18435" name="Content Placeholder 3" descr="solar system.JPG">
            <a:extLst>
              <a:ext uri="{FF2B5EF4-FFF2-40B4-BE49-F238E27FC236}">
                <a16:creationId xmlns:a16="http://schemas.microsoft.com/office/drawing/2014/main" id="{6F02F656-10CD-0A4E-8923-2A8FC15430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67000" y="609600"/>
            <a:ext cx="7239000" cy="4846638"/>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03D70CA-3D75-E647-BAA2-1187EE5FE243}"/>
              </a:ext>
            </a:extLst>
          </p:cNvPr>
          <p:cNvSpPr>
            <a:spLocks noGrp="1" noChangeArrowheads="1"/>
          </p:cNvSpPr>
          <p:nvPr>
            <p:ph type="title"/>
          </p:nvPr>
        </p:nvSpPr>
        <p:spPr>
          <a:xfrm>
            <a:off x="838200" y="365127"/>
            <a:ext cx="10515600" cy="701673"/>
          </a:xfrm>
        </p:spPr>
        <p:txBody>
          <a:bodyPr/>
          <a:lstStyle/>
          <a:p>
            <a:pPr algn="ctr"/>
            <a:r>
              <a:rPr lang="en-US" altLang="en-US" dirty="0"/>
              <a:t>Let’s Watch</a:t>
            </a:r>
          </a:p>
        </p:txBody>
      </p:sp>
      <p:sp>
        <p:nvSpPr>
          <p:cNvPr id="3" name="Content Placeholder 2">
            <a:extLst>
              <a:ext uri="{FF2B5EF4-FFF2-40B4-BE49-F238E27FC236}">
                <a16:creationId xmlns:a16="http://schemas.microsoft.com/office/drawing/2014/main" id="{41973CA3-FE68-1049-983B-246EFB46BC68}"/>
              </a:ext>
            </a:extLst>
          </p:cNvPr>
          <p:cNvSpPr>
            <a:spLocks noGrp="1"/>
          </p:cNvSpPr>
          <p:nvPr>
            <p:ph idx="1"/>
          </p:nvPr>
        </p:nvSpPr>
        <p:spPr>
          <a:xfrm>
            <a:off x="990600" y="1752600"/>
            <a:ext cx="10515600" cy="4351338"/>
          </a:xfrm>
        </p:spPr>
        <p:txBody>
          <a:bodyPr/>
          <a:lstStyle/>
          <a:p>
            <a:pPr marL="0" indent="0">
              <a:buNone/>
              <a:defRPr/>
            </a:pPr>
            <a:r>
              <a:rPr lang="en-US" dirty="0"/>
              <a:t> </a:t>
            </a:r>
          </a:p>
          <a:p>
            <a:pPr marL="0" indent="0">
              <a:buNone/>
              <a:defRPr/>
            </a:pPr>
            <a:r>
              <a:rPr lang="en-US" sz="2400" dirty="0"/>
              <a:t>This film is a TED talk by Dan Habib, a film-maker and Samuel’s dad.</a:t>
            </a:r>
          </a:p>
          <a:p>
            <a:pPr>
              <a:defRPr/>
            </a:pPr>
            <a:r>
              <a:rPr lang="en-US" sz="2400" dirty="0"/>
              <a:t>	</a:t>
            </a:r>
            <a:r>
              <a:rPr lang="en-US" sz="2000" dirty="0"/>
              <a:t>What are your best memories of school?                           </a:t>
            </a:r>
          </a:p>
          <a:p>
            <a:pPr>
              <a:defRPr/>
            </a:pPr>
            <a:endParaRPr lang="en-US" sz="2400" dirty="0"/>
          </a:p>
          <a:p>
            <a:pPr>
              <a:defRPr/>
            </a:pPr>
            <a:endParaRPr lang="en-US" sz="2400" dirty="0"/>
          </a:p>
          <a:p>
            <a:pPr>
              <a:defRPr/>
            </a:pPr>
            <a:r>
              <a:rPr lang="en-US" sz="2400" dirty="0"/>
              <a:t>Given the social and community opportunities that schools provide….  </a:t>
            </a:r>
          </a:p>
          <a:p>
            <a:pPr marL="0" indent="0">
              <a:buNone/>
              <a:defRPr/>
            </a:pPr>
            <a:r>
              <a:rPr lang="en-US" sz="2400" dirty="0"/>
              <a:t>	</a:t>
            </a:r>
            <a:r>
              <a:rPr lang="en-US" sz="2000" dirty="0"/>
              <a:t>Why does inclusive education matter? </a:t>
            </a:r>
          </a:p>
          <a:p>
            <a:pPr marL="0" indent="0">
              <a:buNone/>
              <a:defRPr/>
            </a:pPr>
            <a:endParaRPr lang="en-US" dirty="0"/>
          </a:p>
        </p:txBody>
      </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43000" y="100693"/>
            <a:ext cx="3436723" cy="193221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u="sng" dirty="0">
                <a:hlinkClick r:id="rId2"/>
              </a:rPr>
              <a:t>https://www.youtube.com/watch?v=izkN5vLbnw8</a:t>
            </a:r>
            <a:endParaRPr lang="en-US" u="sng" dirty="0"/>
          </a:p>
          <a:p>
            <a:pPr marL="0" indent="0">
              <a:buNone/>
            </a:pPr>
            <a:endParaRPr lang="en-US" u="sng" dirty="0"/>
          </a:p>
          <a:p>
            <a:pPr marL="0" indent="0">
              <a:buNone/>
            </a:pPr>
            <a:endParaRPr lang="en-US" dirty="0"/>
          </a:p>
        </p:txBody>
      </p:sp>
    </p:spTree>
    <p:extLst>
      <p:ext uri="{BB962C8B-B14F-4D97-AF65-F5344CB8AC3E}">
        <p14:creationId xmlns:p14="http://schemas.microsoft.com/office/powerpoint/2010/main" val="3123618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6">
            <a:extLst>
              <a:ext uri="{FF2B5EF4-FFF2-40B4-BE49-F238E27FC236}">
                <a16:creationId xmlns:a16="http://schemas.microsoft.com/office/drawing/2014/main" id="{73AA87A9-BB5E-BC49-A434-D638202A5151}"/>
              </a:ext>
            </a:extLst>
          </p:cNvPr>
          <p:cNvSpPr>
            <a:spLocks noGrp="1" noChangeArrowheads="1"/>
          </p:cNvSpPr>
          <p:nvPr>
            <p:ph type="title" idx="4294967295"/>
          </p:nvPr>
        </p:nvSpPr>
        <p:spPr>
          <a:xfrm>
            <a:off x="1600200" y="228600"/>
            <a:ext cx="7772400" cy="1143000"/>
          </a:xfrm>
        </p:spPr>
        <p:txBody>
          <a:bodyPr>
            <a:normAutofit fontScale="90000"/>
          </a:bodyPr>
          <a:lstStyle/>
          <a:p>
            <a:pPr algn="ctr"/>
            <a:r>
              <a:rPr lang="en-US" altLang="en-US" dirty="0"/>
              <a:t/>
            </a:r>
            <a:br>
              <a:rPr lang="en-US" altLang="en-US" dirty="0"/>
            </a:br>
            <a:r>
              <a:rPr lang="en-US" altLang="en-US" dirty="0"/>
              <a:t/>
            </a:r>
            <a:br>
              <a:rPr lang="en-US" altLang="en-US" dirty="0"/>
            </a:br>
            <a:r>
              <a:rPr lang="en-US" altLang="en-US" dirty="0"/>
              <a:t/>
            </a:r>
            <a:br>
              <a:rPr lang="en-US" altLang="en-US" dirty="0"/>
            </a:br>
            <a:r>
              <a:rPr lang="en-US" altLang="en-US" dirty="0"/>
              <a:t>Perspective </a:t>
            </a:r>
            <a:br>
              <a:rPr lang="en-US" altLang="en-US" dirty="0"/>
            </a:br>
            <a:r>
              <a:rPr lang="en-US" altLang="en-US" dirty="0"/>
              <a:t/>
            </a:r>
            <a:br>
              <a:rPr lang="en-US" altLang="en-US" dirty="0"/>
            </a:br>
            <a:r>
              <a:rPr lang="en-US" altLang="en-US" dirty="0"/>
              <a:t/>
            </a:r>
            <a:br>
              <a:rPr lang="en-US" altLang="en-US" dirty="0"/>
            </a:br>
            <a:endParaRPr lang="en-US" altLang="en-US" dirty="0"/>
          </a:p>
        </p:txBody>
      </p:sp>
      <p:sp>
        <p:nvSpPr>
          <p:cNvPr id="20483" name="Rectangle 3">
            <a:extLst>
              <a:ext uri="{FF2B5EF4-FFF2-40B4-BE49-F238E27FC236}">
                <a16:creationId xmlns:a16="http://schemas.microsoft.com/office/drawing/2014/main" id="{7C1C3302-73B5-7441-9C09-B72E8046A6C6}"/>
              </a:ext>
            </a:extLst>
          </p:cNvPr>
          <p:cNvSpPr>
            <a:spLocks noChangeArrowheads="1"/>
          </p:cNvSpPr>
          <p:nvPr/>
        </p:nvSpPr>
        <p:spPr bwMode="auto">
          <a:xfrm>
            <a:off x="1295400" y="1607127"/>
            <a:ext cx="96774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90000"/>
              <a:buFont typeface="Monotype Sorts" pitchFamily="2" charset="2"/>
              <a:buChar char="4"/>
              <a:defRPr kumimoji="1" sz="3200">
                <a:solidFill>
                  <a:schemeClr val="tx1"/>
                </a:solidFill>
                <a:latin typeface="Times New Roman" panose="02020603050405020304" pitchFamily="18" charset="0"/>
              </a:defRPr>
            </a:lvl1pPr>
            <a:lvl2pPr marL="742950" indent="-285750">
              <a:spcBef>
                <a:spcPct val="20000"/>
              </a:spcBef>
              <a:buClr>
                <a:schemeClr val="accent1"/>
              </a:buClr>
              <a:buChar char="–"/>
              <a:defRPr kumimoji="1" sz="2800">
                <a:solidFill>
                  <a:schemeClr val="tx1"/>
                </a:solidFill>
                <a:latin typeface="Times New Roman" panose="02020603050405020304" pitchFamily="18" charset="0"/>
              </a:defRPr>
            </a:lvl2pPr>
            <a:lvl3pPr marL="1143000" indent="-228600">
              <a:spcBef>
                <a:spcPct val="20000"/>
              </a:spcBef>
              <a:buClr>
                <a:schemeClr val="accent1"/>
              </a:buClr>
              <a:buChar char="•"/>
              <a:defRPr kumimoji="1" sz="2400">
                <a:solidFill>
                  <a:schemeClr val="tx1"/>
                </a:solidFill>
                <a:latin typeface="Times New Roman" panose="02020603050405020304" pitchFamily="18" charset="0"/>
              </a:defRPr>
            </a:lvl3pPr>
            <a:lvl4pPr marL="1600200" indent="-228600">
              <a:spcBef>
                <a:spcPct val="20000"/>
              </a:spcBef>
              <a:buClr>
                <a:schemeClr val="accent1"/>
              </a:buClr>
              <a:buChar char="–"/>
              <a:defRPr kumimoji="1" sz="2000">
                <a:solidFill>
                  <a:schemeClr val="tx1"/>
                </a:solidFill>
                <a:latin typeface="Times New Roman" panose="02020603050405020304" pitchFamily="18" charset="0"/>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9pPr>
          </a:lstStyle>
          <a:p>
            <a:pPr>
              <a:spcBef>
                <a:spcPct val="0"/>
              </a:spcBef>
              <a:buClrTx/>
              <a:buSzTx/>
              <a:buFontTx/>
              <a:buNone/>
            </a:pPr>
            <a:r>
              <a:rPr kumimoji="0" lang="en-US" altLang="en-US" sz="2400" dirty="0">
                <a:latin typeface="Merriweather Sans"/>
              </a:rPr>
              <a:t>“In every space my daughter is in, she needs competent witnesses who know her well and who have no power over her. With time, I learned that inclusion could be more than safety. It has also been about friendships, learning, communication, work, and contribution. But at its core, my family’s commitment to inclusion is a commitment to Maggie’s safety.”</a:t>
            </a:r>
          </a:p>
          <a:p>
            <a:pPr>
              <a:spcBef>
                <a:spcPct val="0"/>
              </a:spcBef>
              <a:buClrTx/>
              <a:buSzTx/>
              <a:buFontTx/>
              <a:buNone/>
            </a:pPr>
            <a:endParaRPr kumimoji="0" lang="en-US" altLang="en-US" sz="2400" dirty="0">
              <a:latin typeface="Merriweather Sans"/>
            </a:endParaRPr>
          </a:p>
          <a:p>
            <a:pPr>
              <a:spcBef>
                <a:spcPct val="0"/>
              </a:spcBef>
              <a:buClrTx/>
              <a:buSzTx/>
              <a:buFontTx/>
              <a:buNone/>
            </a:pPr>
            <a:r>
              <a:rPr kumimoji="0" lang="en-US" altLang="en-US" sz="2400" dirty="0">
                <a:latin typeface="Merriweather Sans"/>
              </a:rPr>
              <a:t>Erin Shelden (Impact Newsletter, 2018)</a:t>
            </a:r>
            <a:endParaRPr kumimoji="0" lang="en-US" alt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BE9E3BC-F2B3-C24A-BAD8-42398BE82E75}"/>
              </a:ext>
            </a:extLst>
          </p:cNvPr>
          <p:cNvSpPr>
            <a:spLocks noGrp="1" noChangeArrowheads="1"/>
          </p:cNvSpPr>
          <p:nvPr>
            <p:ph type="title"/>
          </p:nvPr>
        </p:nvSpPr>
        <p:spPr/>
        <p:txBody>
          <a:bodyPr/>
          <a:lstStyle/>
          <a:p>
            <a:pPr algn="ctr"/>
            <a:r>
              <a:rPr lang="en-US" altLang="en-US" dirty="0"/>
              <a:t>Let’s Watch</a:t>
            </a:r>
          </a:p>
        </p:txBody>
      </p:sp>
      <p:sp>
        <p:nvSpPr>
          <p:cNvPr id="11267" name="Content Placeholder 2">
            <a:extLst>
              <a:ext uri="{FF2B5EF4-FFF2-40B4-BE49-F238E27FC236}">
                <a16:creationId xmlns:a16="http://schemas.microsoft.com/office/drawing/2014/main" id="{7FDFC685-12CD-654C-BE7F-B47150E8679E}"/>
              </a:ext>
            </a:extLst>
          </p:cNvPr>
          <p:cNvSpPr>
            <a:spLocks noGrp="1"/>
          </p:cNvSpPr>
          <p:nvPr>
            <p:ph idx="1"/>
          </p:nvPr>
        </p:nvSpPr>
        <p:spPr/>
        <p:txBody>
          <a:bodyPr/>
          <a:lstStyle/>
          <a:p>
            <a:pPr>
              <a:defRPr/>
            </a:pPr>
            <a:r>
              <a:rPr lang="en-US" altLang="en-US" b="1" dirty="0"/>
              <a:t>William Henderson School</a:t>
            </a:r>
          </a:p>
          <a:p>
            <a:pPr marL="0" indent="0">
              <a:buNone/>
              <a:defRPr/>
            </a:pPr>
            <a:endParaRPr lang="en-US" altLang="en-US" sz="2400" dirty="0"/>
          </a:p>
          <a:p>
            <a:pPr marL="0" indent="0">
              <a:buNone/>
              <a:defRPr/>
            </a:pPr>
            <a:r>
              <a:rPr lang="en-US" altLang="en-US" sz="2400" dirty="0"/>
              <a:t>The William Henderson School is a fully inclusive school in Massachusetts.  William Henderson was featured on the Today Show about 25 years ago for his advances in inclusive education as the principal of this school.  William Henderson is blind. </a:t>
            </a:r>
          </a:p>
          <a:p>
            <a:pPr marL="0" indent="0">
              <a:buNone/>
              <a:defRPr/>
            </a:pPr>
            <a:endParaRPr lang="en-US" altLang="en-US" sz="2400" dirty="0"/>
          </a:p>
          <a:p>
            <a:pPr>
              <a:defRPr/>
            </a:pPr>
            <a:endParaRPr lang="en-US" altLang="en-US" dirty="0"/>
          </a:p>
        </p:txBody>
      </p:sp>
      <p:pic>
        <p:nvPicPr>
          <p:cNvPr id="2050" name="Picture 2" descr="Dr. William Henderson K-12 Inclusion School | Boston School Finde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743200" y="4343400"/>
            <a:ext cx="6538911" cy="2179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ltLang="en-US" sz="2000" dirty="0">
                <a:hlinkClick r:id="rId2"/>
              </a:rPr>
              <a:t>https://www.youtube.com/watch?v=NRR67_osT-Q</a:t>
            </a:r>
            <a:endParaRPr lang="en-US" altLang="en-US" sz="2000" dirty="0"/>
          </a:p>
          <a:p>
            <a:endParaRPr lang="en-US" altLang="en-US" sz="2000" dirty="0"/>
          </a:p>
          <a:p>
            <a:endParaRPr lang="en-US" altLang="en-US" sz="2000" dirty="0"/>
          </a:p>
          <a:p>
            <a:r>
              <a:rPr lang="en-US" altLang="en-US" sz="2000" dirty="0" err="1"/>
              <a:t>Thasya</a:t>
            </a:r>
            <a:r>
              <a:rPr lang="en-US" altLang="en-US" sz="2000" dirty="0"/>
              <a:t>-</a:t>
            </a:r>
            <a:r>
              <a:rPr lang="en-US" altLang="en-US" sz="2000" dirty="0">
                <a:hlinkClick r:id="rId3"/>
              </a:rPr>
              <a:t>https://www.youtube.com/watch?v=t5NbTnGz_94</a:t>
            </a:r>
            <a:endParaRPr lang="en-US" altLang="en-US" sz="2000" dirty="0"/>
          </a:p>
          <a:p>
            <a:endParaRPr lang="en-US" altLang="en-US" sz="2000" dirty="0"/>
          </a:p>
          <a:p>
            <a:endParaRPr lang="en-US" altLang="en-US" sz="2000" dirty="0"/>
          </a:p>
          <a:p>
            <a:endParaRPr lang="en-US" dirty="0"/>
          </a:p>
        </p:txBody>
      </p:sp>
    </p:spTree>
    <p:extLst>
      <p:ext uri="{BB962C8B-B14F-4D97-AF65-F5344CB8AC3E}">
        <p14:creationId xmlns:p14="http://schemas.microsoft.com/office/powerpoint/2010/main" val="1332350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E938AC12-1E71-AE4F-A6A3-AAEA52D0384A}"/>
              </a:ext>
            </a:extLst>
          </p:cNvPr>
          <p:cNvSpPr>
            <a:spLocks noGrp="1" noChangeArrowheads="1"/>
          </p:cNvSpPr>
          <p:nvPr>
            <p:ph type="title"/>
          </p:nvPr>
        </p:nvSpPr>
        <p:spPr>
          <a:xfrm>
            <a:off x="1219200" y="330992"/>
            <a:ext cx="9220200" cy="700090"/>
          </a:xfrm>
        </p:spPr>
        <p:txBody>
          <a:bodyPr/>
          <a:lstStyle/>
          <a:p>
            <a:pPr algn="ctr"/>
            <a:r>
              <a:rPr lang="en-US" altLang="en-US" dirty="0"/>
              <a:t>Agenda</a:t>
            </a:r>
          </a:p>
        </p:txBody>
      </p:sp>
      <p:sp>
        <p:nvSpPr>
          <p:cNvPr id="6147" name="Content Placeholder 2">
            <a:extLst>
              <a:ext uri="{FF2B5EF4-FFF2-40B4-BE49-F238E27FC236}">
                <a16:creationId xmlns:a16="http://schemas.microsoft.com/office/drawing/2014/main" id="{428FC9E3-0882-0C4E-BA80-58A1E2C9A338}"/>
              </a:ext>
            </a:extLst>
          </p:cNvPr>
          <p:cNvSpPr>
            <a:spLocks noGrp="1" noChangeArrowheads="1"/>
          </p:cNvSpPr>
          <p:nvPr>
            <p:ph idx="1"/>
          </p:nvPr>
        </p:nvSpPr>
        <p:spPr>
          <a:xfrm>
            <a:off x="838200" y="1600200"/>
            <a:ext cx="10515600" cy="4576763"/>
          </a:xfrm>
        </p:spPr>
        <p:txBody>
          <a:bodyPr>
            <a:normAutofit/>
          </a:bodyPr>
          <a:lstStyle/>
          <a:p>
            <a:r>
              <a:rPr lang="en-US" altLang="en-US" sz="2400" dirty="0"/>
              <a:t>IDEA, ADA, and LRE </a:t>
            </a:r>
          </a:p>
          <a:p>
            <a:endParaRPr lang="en-US" altLang="en-US" sz="2400" dirty="0"/>
          </a:p>
          <a:p>
            <a:r>
              <a:rPr lang="en-US" altLang="en-US" sz="2400" dirty="0"/>
              <a:t>The state of inclusion in KY</a:t>
            </a:r>
          </a:p>
          <a:p>
            <a:endParaRPr lang="en-US" altLang="en-US" sz="2400" dirty="0"/>
          </a:p>
          <a:p>
            <a:r>
              <a:rPr lang="en-US" altLang="en-US" sz="2400" dirty="0"/>
              <a:t> Video Perspectives</a:t>
            </a:r>
          </a:p>
          <a:p>
            <a:pPr lvl="1"/>
            <a:r>
              <a:rPr lang="en-US" altLang="en-US" sz="2400" dirty="0"/>
              <a:t>Thasya</a:t>
            </a:r>
          </a:p>
          <a:p>
            <a:pPr lvl="1"/>
            <a:r>
              <a:rPr lang="en-US" altLang="en-US" sz="2400" dirty="0"/>
              <a:t>Dan Habib</a:t>
            </a:r>
          </a:p>
          <a:p>
            <a:pPr lvl="1"/>
            <a:r>
              <a:rPr lang="en-US" altLang="en-US" sz="2400" dirty="0"/>
              <a:t>The Henderson School </a:t>
            </a:r>
          </a:p>
          <a:p>
            <a:endParaRPr lang="en-US" altLang="en-US" sz="2400" dirty="0"/>
          </a:p>
        </p:txBody>
      </p:sp>
      <p:pic>
        <p:nvPicPr>
          <p:cNvPr id="3074" name="Picture 2" descr="Summary of the Americans with Disability Act (ADA) - Get ADA Web Accessi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3614" y="2667000"/>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Does the Least Restrictive Environment (LRE) Mean? - Forte Law Gro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3614" y="4791075"/>
            <a:ext cx="28575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DEA: The Foundation of Special Education - PAVE"/>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316687" y="-642"/>
            <a:ext cx="2864427" cy="2063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9043A92-7991-C745-AD3F-D7B7591C0EC6}"/>
              </a:ext>
            </a:extLst>
          </p:cNvPr>
          <p:cNvSpPr>
            <a:spLocks noGrp="1" noChangeArrowheads="1"/>
          </p:cNvSpPr>
          <p:nvPr>
            <p:ph type="title"/>
          </p:nvPr>
        </p:nvSpPr>
        <p:spPr>
          <a:xfrm>
            <a:off x="1524000" y="228600"/>
            <a:ext cx="8915400" cy="715963"/>
          </a:xfrm>
        </p:spPr>
        <p:txBody>
          <a:bodyPr/>
          <a:lstStyle/>
          <a:p>
            <a:pPr algn="ctr"/>
            <a:r>
              <a:rPr lang="en-US" altLang="en-US" dirty="0"/>
              <a:t>Inclusive Education Infrastructure</a:t>
            </a:r>
          </a:p>
        </p:txBody>
      </p:sp>
      <p:sp>
        <p:nvSpPr>
          <p:cNvPr id="22531" name="Content Placeholder 2">
            <a:extLst>
              <a:ext uri="{FF2B5EF4-FFF2-40B4-BE49-F238E27FC236}">
                <a16:creationId xmlns:a16="http://schemas.microsoft.com/office/drawing/2014/main" id="{A3FA2238-0CF4-294F-AE8A-E673DF9EC42C}"/>
              </a:ext>
            </a:extLst>
          </p:cNvPr>
          <p:cNvSpPr>
            <a:spLocks noGrp="1" noChangeArrowheads="1"/>
          </p:cNvSpPr>
          <p:nvPr>
            <p:ph idx="1"/>
          </p:nvPr>
        </p:nvSpPr>
        <p:spPr>
          <a:xfrm>
            <a:off x="609600" y="1295400"/>
            <a:ext cx="10744200" cy="4881563"/>
          </a:xfrm>
        </p:spPr>
        <p:txBody>
          <a:bodyPr>
            <a:normAutofit fontScale="92500" lnSpcReduction="10000"/>
          </a:bodyPr>
          <a:lstStyle/>
          <a:p>
            <a:r>
              <a:rPr lang="en-US" altLang="en-US" dirty="0"/>
              <a:t> </a:t>
            </a:r>
            <a:r>
              <a:rPr lang="en-US" altLang="en-US" sz="2000" u="sng" dirty="0">
                <a:hlinkClick r:id="rId2"/>
              </a:rPr>
              <a:t>http://www.swiftschools.org/</a:t>
            </a:r>
            <a:r>
              <a:rPr lang="en-US" altLang="en-US" sz="2000" dirty="0"/>
              <a:t> </a:t>
            </a:r>
          </a:p>
          <a:p>
            <a:endParaRPr lang="en-US" altLang="en-US" sz="2000" dirty="0"/>
          </a:p>
          <a:p>
            <a:r>
              <a:rPr lang="en-US" altLang="en-US" sz="2000" dirty="0"/>
              <a:t>Choose </a:t>
            </a:r>
            <a:r>
              <a:rPr lang="en-US" altLang="en-US" sz="2000" b="1" dirty="0"/>
              <a:t>one</a:t>
            </a:r>
            <a:r>
              <a:rPr lang="en-US" altLang="en-US" sz="2000" dirty="0"/>
              <a:t> area from the list below  and read about it and come prepared to tell others in the class about that area…. </a:t>
            </a:r>
          </a:p>
          <a:p>
            <a:endParaRPr lang="en-US" altLang="en-US" sz="2000" dirty="0"/>
          </a:p>
          <a:p>
            <a:r>
              <a:rPr lang="en-US" altLang="en-US" sz="2000" dirty="0"/>
              <a:t>Administrative Leadership</a:t>
            </a:r>
          </a:p>
          <a:p>
            <a:endParaRPr lang="en-US" altLang="en-US" sz="2000" dirty="0"/>
          </a:p>
          <a:p>
            <a:r>
              <a:rPr lang="en-US" altLang="en-US" sz="2000" dirty="0"/>
              <a:t>Multi-Tiered System of Support</a:t>
            </a:r>
          </a:p>
          <a:p>
            <a:endParaRPr lang="en-US" altLang="en-US" sz="2000" dirty="0"/>
          </a:p>
          <a:p>
            <a:r>
              <a:rPr lang="en-US" altLang="en-US" sz="2000" dirty="0"/>
              <a:t>Integrated Educational Framework</a:t>
            </a:r>
          </a:p>
          <a:p>
            <a:endParaRPr lang="en-US" altLang="en-US" sz="2000" dirty="0"/>
          </a:p>
          <a:p>
            <a:r>
              <a:rPr lang="en-US" altLang="en-US" sz="2000" dirty="0"/>
              <a:t>Family and Community Engagement</a:t>
            </a:r>
          </a:p>
          <a:p>
            <a:endParaRPr lang="en-US" altLang="en-US" sz="2000" dirty="0"/>
          </a:p>
          <a:p>
            <a:r>
              <a:rPr lang="en-US" altLang="en-US" sz="2000" dirty="0"/>
              <a:t>Inclusive policy Structure and Practice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AE9A89F9-7285-644E-81EB-BB132883A4BB}"/>
              </a:ext>
            </a:extLst>
          </p:cNvPr>
          <p:cNvSpPr>
            <a:spLocks noGrp="1" noChangeArrowheads="1"/>
          </p:cNvSpPr>
          <p:nvPr>
            <p:ph type="title"/>
          </p:nvPr>
        </p:nvSpPr>
        <p:spPr>
          <a:xfrm>
            <a:off x="838200" y="365127"/>
            <a:ext cx="10515600" cy="777873"/>
          </a:xfrm>
        </p:spPr>
        <p:txBody>
          <a:bodyPr/>
          <a:lstStyle/>
          <a:p>
            <a:pPr algn="ctr"/>
            <a:r>
              <a:rPr lang="en-US" altLang="en-US" dirty="0"/>
              <a:t>What Are the Take-Aways?  </a:t>
            </a:r>
          </a:p>
        </p:txBody>
      </p:sp>
      <p:sp>
        <p:nvSpPr>
          <p:cNvPr id="3" name="Content Placeholder 2">
            <a:extLst>
              <a:ext uri="{FF2B5EF4-FFF2-40B4-BE49-F238E27FC236}">
                <a16:creationId xmlns:a16="http://schemas.microsoft.com/office/drawing/2014/main" id="{25957E7F-4399-F449-9BFD-982F86126BF5}"/>
              </a:ext>
            </a:extLst>
          </p:cNvPr>
          <p:cNvSpPr>
            <a:spLocks noGrp="1"/>
          </p:cNvSpPr>
          <p:nvPr>
            <p:ph idx="1"/>
          </p:nvPr>
        </p:nvSpPr>
        <p:spPr>
          <a:xfrm>
            <a:off x="838200" y="1524000"/>
            <a:ext cx="10744200" cy="4652963"/>
          </a:xfrm>
        </p:spPr>
        <p:txBody>
          <a:bodyPr>
            <a:normAutofit/>
          </a:bodyPr>
          <a:lstStyle/>
          <a:p>
            <a:pPr marL="0" indent="0">
              <a:buNone/>
              <a:defRPr/>
            </a:pPr>
            <a:endParaRPr lang="en-US" dirty="0"/>
          </a:p>
          <a:p>
            <a:pPr>
              <a:defRPr/>
            </a:pPr>
            <a:r>
              <a:rPr lang="en-US" sz="2400" dirty="0"/>
              <a:t>What common themes in these films on inclusive education stood out for you?  </a:t>
            </a:r>
          </a:p>
          <a:p>
            <a:pPr>
              <a:defRPr/>
            </a:pPr>
            <a:endParaRPr lang="en-US" sz="2400" dirty="0"/>
          </a:p>
          <a:p>
            <a:pPr>
              <a:defRPr/>
            </a:pPr>
            <a:r>
              <a:rPr lang="en-US" sz="2400" dirty="0"/>
              <a:t>What are the messages you think should be shared with others in your professional world? </a:t>
            </a:r>
          </a:p>
          <a:p>
            <a:pPr>
              <a:defRPr/>
            </a:pPr>
            <a:endParaRPr lang="en-US" sz="2400" dirty="0"/>
          </a:p>
          <a:p>
            <a:pPr>
              <a:defRPr/>
            </a:pPr>
            <a:r>
              <a:rPr lang="en-US" sz="2400" dirty="0"/>
              <a:t>What would you like to know more about? </a:t>
            </a:r>
          </a:p>
          <a:p>
            <a:pPr>
              <a:defRPr/>
            </a:pPr>
            <a:endParaRPr lang="en-US" sz="2400" dirty="0"/>
          </a:p>
          <a:p>
            <a:pPr>
              <a:defRPr/>
            </a:pPr>
            <a:r>
              <a:rPr lang="en-US" sz="2400" dirty="0"/>
              <a:t>Why does it matter? </a:t>
            </a:r>
          </a:p>
          <a:p>
            <a:pPr marL="0" indent="0">
              <a:buNone/>
              <a:defRPr/>
            </a:pPr>
            <a:r>
              <a:rPr lang="en-US" dirty="0"/>
              <a:t>   </a:t>
            </a:r>
          </a:p>
          <a:p>
            <a:pPr>
              <a:defRPr/>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52690D38-1398-944F-AEF6-60122933466C}"/>
              </a:ext>
            </a:extLst>
          </p:cNvPr>
          <p:cNvSpPr>
            <a:spLocks noGrp="1" noChangeArrowheads="1"/>
          </p:cNvSpPr>
          <p:nvPr>
            <p:ph type="title"/>
          </p:nvPr>
        </p:nvSpPr>
        <p:spPr>
          <a:xfrm>
            <a:off x="838200" y="365127"/>
            <a:ext cx="10515600" cy="701673"/>
          </a:xfrm>
        </p:spPr>
        <p:txBody>
          <a:bodyPr/>
          <a:lstStyle/>
          <a:p>
            <a:pPr algn="ctr"/>
            <a:r>
              <a:rPr lang="en-US" altLang="en-US" dirty="0"/>
              <a:t>So… What about</a:t>
            </a:r>
          </a:p>
        </p:txBody>
      </p:sp>
      <p:sp>
        <p:nvSpPr>
          <p:cNvPr id="24579" name="Content Placeholder 2">
            <a:extLst>
              <a:ext uri="{FF2B5EF4-FFF2-40B4-BE49-F238E27FC236}">
                <a16:creationId xmlns:a16="http://schemas.microsoft.com/office/drawing/2014/main" id="{CC6C67FB-16E0-3A45-AD69-8C4961FA76DD}"/>
              </a:ext>
            </a:extLst>
          </p:cNvPr>
          <p:cNvSpPr>
            <a:spLocks noGrp="1" noChangeArrowheads="1"/>
          </p:cNvSpPr>
          <p:nvPr>
            <p:ph idx="1"/>
          </p:nvPr>
        </p:nvSpPr>
        <p:spPr>
          <a:xfrm>
            <a:off x="838200" y="1828800"/>
            <a:ext cx="10515600" cy="4351338"/>
          </a:xfrm>
        </p:spPr>
        <p:txBody>
          <a:bodyPr>
            <a:normAutofit/>
          </a:bodyPr>
          <a:lstStyle/>
          <a:p>
            <a:r>
              <a:rPr lang="en-US" altLang="en-US" sz="2400" dirty="0"/>
              <a:t>The continuum of placements?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16C11E-EF99-434B-8176-10FE79324983}"/>
              </a:ext>
            </a:extLst>
          </p:cNvPr>
          <p:cNvSpPr>
            <a:spLocks noGrp="1"/>
          </p:cNvSpPr>
          <p:nvPr>
            <p:ph type="title"/>
          </p:nvPr>
        </p:nvSpPr>
        <p:spPr/>
        <p:txBody>
          <a:bodyPr/>
          <a:lstStyle/>
          <a:p>
            <a:pPr>
              <a:defRPr/>
            </a:pPr>
            <a:r>
              <a:rPr lang="en-US" dirty="0"/>
              <a:t>Inclusive Education</a:t>
            </a:r>
            <a:br>
              <a:rPr lang="en-US" dirty="0"/>
            </a:br>
            <a:r>
              <a:rPr lang="en-US" dirty="0"/>
              <a:t>Factoring Success</a:t>
            </a:r>
          </a:p>
        </p:txBody>
      </p:sp>
      <p:sp>
        <p:nvSpPr>
          <p:cNvPr id="25603" name="Text Placeholder 4">
            <a:extLst>
              <a:ext uri="{FF2B5EF4-FFF2-40B4-BE49-F238E27FC236}">
                <a16:creationId xmlns:a16="http://schemas.microsoft.com/office/drawing/2014/main" id="{6AC23E30-8EBE-A14B-9572-320F841347AF}"/>
              </a:ext>
            </a:extLst>
          </p:cNvPr>
          <p:cNvSpPr>
            <a:spLocks noGrp="1" noChangeArrowheads="1"/>
          </p:cNvSpPr>
          <p:nvPr>
            <p:ph type="body" idx="1"/>
          </p:nvPr>
        </p:nvSpPr>
        <p:spPr/>
        <p:txBody>
          <a:bodyPr/>
          <a:lstStyle/>
          <a:p>
            <a:r>
              <a:rPr lang="en-US" altLang="en-US"/>
              <a:t>Part 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26510470-D235-1F40-B463-5191707B0B34}"/>
              </a:ext>
            </a:extLst>
          </p:cNvPr>
          <p:cNvSpPr>
            <a:spLocks noGrp="1" noChangeArrowheads="1"/>
          </p:cNvSpPr>
          <p:nvPr>
            <p:ph type="title"/>
          </p:nvPr>
        </p:nvSpPr>
        <p:spPr>
          <a:xfrm>
            <a:off x="838200" y="365127"/>
            <a:ext cx="10515600" cy="701673"/>
          </a:xfrm>
        </p:spPr>
        <p:txBody>
          <a:bodyPr/>
          <a:lstStyle/>
          <a:p>
            <a:pPr algn="ctr"/>
            <a:r>
              <a:rPr lang="en-US" altLang="en-US" dirty="0"/>
              <a:t>In An Inclusive School</a:t>
            </a:r>
          </a:p>
        </p:txBody>
      </p:sp>
      <p:sp>
        <p:nvSpPr>
          <p:cNvPr id="26627" name="Rectangle 3">
            <a:extLst>
              <a:ext uri="{FF2B5EF4-FFF2-40B4-BE49-F238E27FC236}">
                <a16:creationId xmlns:a16="http://schemas.microsoft.com/office/drawing/2014/main" id="{C5B96963-782D-C34B-835C-8428063816C8}"/>
              </a:ext>
            </a:extLst>
          </p:cNvPr>
          <p:cNvSpPr>
            <a:spLocks noGrp="1" noChangeArrowheads="1"/>
          </p:cNvSpPr>
          <p:nvPr>
            <p:ph idx="1"/>
          </p:nvPr>
        </p:nvSpPr>
        <p:spPr/>
        <p:txBody>
          <a:bodyPr/>
          <a:lstStyle/>
          <a:p>
            <a:r>
              <a:rPr lang="en-US" altLang="en-US" dirty="0"/>
              <a:t>Support services are provided to address the individual needs of all students</a:t>
            </a:r>
          </a:p>
          <a:p>
            <a:endParaRPr lang="en-US" altLang="en-US" dirty="0"/>
          </a:p>
          <a:p>
            <a:r>
              <a:rPr lang="en-US" altLang="en-US" dirty="0"/>
              <a:t> A high degree of collaboration among faculty and staff to deliver high quality educational services.</a:t>
            </a:r>
          </a:p>
          <a:p>
            <a:endParaRPr lang="en-US" altLang="en-US" dirty="0"/>
          </a:p>
          <a:p>
            <a:r>
              <a:rPr lang="en-US" altLang="en-US" dirty="0"/>
              <a:t>A high degree of achievement is expected for all students and teachers are prepared to meet challenges presented by diverse classrooms.</a:t>
            </a:r>
          </a:p>
        </p:txBody>
      </p:sp>
      <p:pic>
        <p:nvPicPr>
          <p:cNvPr id="3074" name="Picture 2" descr="Why every school should care about inclusive education | IB Community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0" y="4343400"/>
            <a:ext cx="2857500" cy="2409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A6106750-4DA2-494D-B87A-2E8444AE852A}"/>
              </a:ext>
            </a:extLst>
          </p:cNvPr>
          <p:cNvSpPr>
            <a:spLocks noGrp="1" noChangeArrowheads="1"/>
          </p:cNvSpPr>
          <p:nvPr>
            <p:ph type="title"/>
          </p:nvPr>
        </p:nvSpPr>
        <p:spPr>
          <a:xfrm>
            <a:off x="838200" y="365127"/>
            <a:ext cx="10515600" cy="625473"/>
          </a:xfrm>
        </p:spPr>
        <p:txBody>
          <a:bodyPr/>
          <a:lstStyle/>
          <a:p>
            <a:pPr algn="ctr"/>
            <a:r>
              <a:rPr lang="en-US" altLang="en-US" dirty="0"/>
              <a:t>In An Inclusive School</a:t>
            </a:r>
          </a:p>
        </p:txBody>
      </p:sp>
      <p:sp>
        <p:nvSpPr>
          <p:cNvPr id="28675" name="Rectangle 3">
            <a:extLst>
              <a:ext uri="{FF2B5EF4-FFF2-40B4-BE49-F238E27FC236}">
                <a16:creationId xmlns:a16="http://schemas.microsoft.com/office/drawing/2014/main" id="{90AADB05-E691-5246-95E3-0446AFCC80E0}"/>
              </a:ext>
            </a:extLst>
          </p:cNvPr>
          <p:cNvSpPr>
            <a:spLocks noGrp="1" noChangeArrowheads="1"/>
          </p:cNvSpPr>
          <p:nvPr>
            <p:ph idx="1"/>
          </p:nvPr>
        </p:nvSpPr>
        <p:spPr/>
        <p:txBody>
          <a:bodyPr/>
          <a:lstStyle/>
          <a:p>
            <a:r>
              <a:rPr lang="en-US" altLang="en-US" dirty="0"/>
              <a:t>Data are used to guide curriculum and instructional design</a:t>
            </a:r>
          </a:p>
          <a:p>
            <a:endParaRPr lang="en-US" altLang="en-US" dirty="0"/>
          </a:p>
          <a:p>
            <a:r>
              <a:rPr lang="en-US" altLang="en-US" dirty="0"/>
              <a:t>Peer interactions and relationships are facilitated</a:t>
            </a:r>
          </a:p>
          <a:p>
            <a:endParaRPr lang="en-US" altLang="en-US" dirty="0"/>
          </a:p>
          <a:p>
            <a:r>
              <a:rPr lang="en-US" altLang="en-US" dirty="0"/>
              <a:t>Positive Behavior Supports ensure that appropriate social skills are taught</a:t>
            </a:r>
          </a:p>
          <a:p>
            <a:endParaRPr lang="en-US" altLang="en-US" dirty="0"/>
          </a:p>
          <a:p>
            <a:r>
              <a:rPr lang="en-US" altLang="en-US" dirty="0"/>
              <a:t>Students have communication systems</a:t>
            </a:r>
          </a:p>
          <a:p>
            <a:endParaRPr lang="en-US" altLang="en-US" dirty="0"/>
          </a:p>
        </p:txBody>
      </p:sp>
      <p:pic>
        <p:nvPicPr>
          <p:cNvPr id="4098" name="Picture 2" descr="Inclusive education for children with disabilities - UNICEF Connect"/>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229600" y="4191000"/>
            <a:ext cx="3841318" cy="25558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EA04D61-DBC2-0E47-97BA-98E44DE24402}"/>
              </a:ext>
            </a:extLst>
          </p:cNvPr>
          <p:cNvSpPr>
            <a:spLocks noGrp="1" noChangeArrowheads="1"/>
          </p:cNvSpPr>
          <p:nvPr>
            <p:ph type="title"/>
          </p:nvPr>
        </p:nvSpPr>
        <p:spPr>
          <a:xfrm>
            <a:off x="838200" y="365127"/>
            <a:ext cx="10515600" cy="854073"/>
          </a:xfrm>
        </p:spPr>
        <p:txBody>
          <a:bodyPr>
            <a:normAutofit/>
          </a:bodyPr>
          <a:lstStyle/>
          <a:p>
            <a:pPr algn="ctr"/>
            <a:r>
              <a:rPr lang="en-US" altLang="en-US" dirty="0"/>
              <a:t>What Contributes to a Supportive Classroom Environment?</a:t>
            </a:r>
          </a:p>
        </p:txBody>
      </p:sp>
      <p:sp>
        <p:nvSpPr>
          <p:cNvPr id="30723" name="Rectangle 3">
            <a:extLst>
              <a:ext uri="{FF2B5EF4-FFF2-40B4-BE49-F238E27FC236}">
                <a16:creationId xmlns:a16="http://schemas.microsoft.com/office/drawing/2014/main" id="{E648A0D1-7777-0640-A94B-855A263BB10C}"/>
              </a:ext>
            </a:extLst>
          </p:cNvPr>
          <p:cNvSpPr>
            <a:spLocks noGrp="1" noChangeArrowheads="1"/>
          </p:cNvSpPr>
          <p:nvPr>
            <p:ph idx="1"/>
          </p:nvPr>
        </p:nvSpPr>
        <p:spPr/>
        <p:txBody>
          <a:bodyPr/>
          <a:lstStyle/>
          <a:p>
            <a:r>
              <a:rPr lang="en-US" altLang="en-US" dirty="0"/>
              <a:t>Collaborative Teaching</a:t>
            </a:r>
          </a:p>
          <a:p>
            <a:endParaRPr lang="en-US" altLang="en-US" dirty="0"/>
          </a:p>
          <a:p>
            <a:r>
              <a:rPr lang="en-US" altLang="en-US" dirty="0"/>
              <a:t>Grouping Arrangements</a:t>
            </a:r>
          </a:p>
          <a:p>
            <a:endParaRPr lang="en-US" altLang="en-US" dirty="0"/>
          </a:p>
          <a:p>
            <a:r>
              <a:rPr lang="en-US" altLang="en-US" dirty="0"/>
              <a:t>Universal Design for Learning</a:t>
            </a:r>
          </a:p>
          <a:p>
            <a:endParaRPr lang="en-US" altLang="en-US" dirty="0"/>
          </a:p>
          <a:p>
            <a:r>
              <a:rPr lang="en-US" altLang="en-US" dirty="0"/>
              <a:t>Positive behavioral supports</a:t>
            </a:r>
          </a:p>
          <a:p>
            <a:endParaRPr lang="en-US" altLang="en-US" dirty="0"/>
          </a:p>
          <a:p>
            <a:r>
              <a:rPr lang="en-US" altLang="en-US" dirty="0"/>
              <a:t>Facilitating social relationships</a:t>
            </a:r>
          </a:p>
        </p:txBody>
      </p:sp>
      <p:pic>
        <p:nvPicPr>
          <p:cNvPr id="5122" name="Picture 2" descr="Key Factors in Creating a Positive Classroom Climate | Committee for  Childr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133600"/>
            <a:ext cx="4983306" cy="2822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244295F5-9345-AD43-9C64-AE35BFFED5CC}"/>
              </a:ext>
            </a:extLst>
          </p:cNvPr>
          <p:cNvSpPr>
            <a:spLocks noGrp="1" noChangeArrowheads="1"/>
          </p:cNvSpPr>
          <p:nvPr>
            <p:ph type="title"/>
          </p:nvPr>
        </p:nvSpPr>
        <p:spPr>
          <a:xfrm>
            <a:off x="838200" y="365127"/>
            <a:ext cx="10515600" cy="701673"/>
          </a:xfrm>
        </p:spPr>
        <p:txBody>
          <a:bodyPr/>
          <a:lstStyle/>
          <a:p>
            <a:pPr algn="ctr"/>
            <a:r>
              <a:rPr lang="en-US" altLang="en-US" dirty="0"/>
              <a:t>Inclusion Means ….</a:t>
            </a:r>
          </a:p>
        </p:txBody>
      </p:sp>
      <p:sp>
        <p:nvSpPr>
          <p:cNvPr id="32771" name="Content Placeholder 2">
            <a:extLst>
              <a:ext uri="{FF2B5EF4-FFF2-40B4-BE49-F238E27FC236}">
                <a16:creationId xmlns:a16="http://schemas.microsoft.com/office/drawing/2014/main" id="{13005B3E-794C-8942-AD52-9F40599FEEE5}"/>
              </a:ext>
            </a:extLst>
          </p:cNvPr>
          <p:cNvSpPr>
            <a:spLocks noGrp="1" noChangeArrowheads="1"/>
          </p:cNvSpPr>
          <p:nvPr>
            <p:ph idx="1"/>
          </p:nvPr>
        </p:nvSpPr>
        <p:spPr/>
        <p:txBody>
          <a:bodyPr/>
          <a:lstStyle/>
          <a:p>
            <a:r>
              <a:rPr lang="en-US" altLang="en-US" dirty="0"/>
              <a:t>ALL children learning in the same school and classrooms with the services and supports necessary to be successful there.</a:t>
            </a:r>
          </a:p>
          <a:p>
            <a:endParaRPr lang="en-US" altLang="en-US" dirty="0"/>
          </a:p>
          <a:p>
            <a:r>
              <a:rPr lang="en-US" altLang="en-US" dirty="0"/>
              <a:t>All children participating in all facets of school life </a:t>
            </a:r>
          </a:p>
          <a:p>
            <a:endParaRPr lang="en-US" altLang="en-US" dirty="0"/>
          </a:p>
          <a:p>
            <a:pPr lvl="1"/>
            <a:r>
              <a:rPr lang="en-US" altLang="en-US" dirty="0"/>
              <a:t>Academic instruction</a:t>
            </a:r>
          </a:p>
          <a:p>
            <a:pPr lvl="1"/>
            <a:endParaRPr lang="en-US" altLang="en-US" dirty="0"/>
          </a:p>
          <a:p>
            <a:pPr lvl="1"/>
            <a:r>
              <a:rPr lang="en-US" altLang="en-US" dirty="0"/>
              <a:t>Extra curricular activities</a:t>
            </a:r>
          </a:p>
          <a:p>
            <a:pPr lvl="1"/>
            <a:endParaRPr lang="en-US" altLang="en-US" dirty="0"/>
          </a:p>
          <a:p>
            <a:pPr lvl="1"/>
            <a:r>
              <a:rPr lang="en-US" altLang="en-US" dirty="0"/>
              <a:t>Routines and social opportunities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7DBED1C-6406-BC4D-890D-F489C919E35A}"/>
              </a:ext>
            </a:extLst>
          </p:cNvPr>
          <p:cNvSpPr>
            <a:spLocks noGrp="1" noChangeArrowheads="1"/>
          </p:cNvSpPr>
          <p:nvPr>
            <p:ph type="title"/>
          </p:nvPr>
        </p:nvSpPr>
        <p:spPr>
          <a:xfrm>
            <a:off x="914400" y="457200"/>
            <a:ext cx="10515600" cy="838200"/>
          </a:xfrm>
        </p:spPr>
        <p:txBody>
          <a:bodyPr>
            <a:noAutofit/>
          </a:bodyPr>
          <a:lstStyle/>
          <a:p>
            <a:pPr algn="ctr"/>
            <a:r>
              <a:rPr lang="en-US" altLang="en-US" sz="3200" dirty="0"/>
              <a:t>What Promotes Achievement for Students with </a:t>
            </a:r>
            <a:br>
              <a:rPr lang="en-US" altLang="en-US" sz="3200" dirty="0"/>
            </a:br>
            <a:r>
              <a:rPr lang="en-US" altLang="en-US" sz="3200" dirty="0"/>
              <a:t>Significant Cognitive Disabilities?</a:t>
            </a:r>
          </a:p>
        </p:txBody>
      </p:sp>
      <p:sp>
        <p:nvSpPr>
          <p:cNvPr id="33795" name="Rectangle 3">
            <a:extLst>
              <a:ext uri="{FF2B5EF4-FFF2-40B4-BE49-F238E27FC236}">
                <a16:creationId xmlns:a16="http://schemas.microsoft.com/office/drawing/2014/main" id="{0632B7C6-26AA-DC4E-B242-3578599F527C}"/>
              </a:ext>
            </a:extLst>
          </p:cNvPr>
          <p:cNvSpPr>
            <a:spLocks noGrp="1" noChangeArrowheads="1"/>
          </p:cNvSpPr>
          <p:nvPr>
            <p:ph idx="1"/>
          </p:nvPr>
        </p:nvSpPr>
        <p:spPr/>
        <p:txBody>
          <a:bodyPr>
            <a:normAutofit lnSpcReduction="10000"/>
          </a:bodyPr>
          <a:lstStyle/>
          <a:p>
            <a:pPr marL="0" indent="0">
              <a:buNone/>
            </a:pPr>
            <a:r>
              <a:rPr lang="en-US" altLang="en-US" sz="2400" dirty="0"/>
              <a:t> Effective Teaching Behaviors</a:t>
            </a:r>
          </a:p>
          <a:p>
            <a:pPr marL="0" indent="0">
              <a:buNone/>
            </a:pPr>
            <a:endParaRPr lang="en-US" altLang="en-US" sz="2400" dirty="0"/>
          </a:p>
          <a:p>
            <a:pPr lvl="1"/>
            <a:r>
              <a:rPr lang="en-US" altLang="en-US" sz="2400" dirty="0"/>
              <a:t>High levels of engagement</a:t>
            </a:r>
          </a:p>
          <a:p>
            <a:pPr lvl="1"/>
            <a:endParaRPr lang="en-US" altLang="en-US" sz="2400" dirty="0"/>
          </a:p>
          <a:p>
            <a:pPr lvl="1"/>
            <a:r>
              <a:rPr lang="en-US" altLang="en-US" sz="2400" dirty="0"/>
              <a:t>Frequents opportunities to respond</a:t>
            </a:r>
          </a:p>
          <a:p>
            <a:pPr lvl="1"/>
            <a:r>
              <a:rPr lang="en-US" altLang="en-US" sz="2400" dirty="0"/>
              <a:t>High levels of success</a:t>
            </a:r>
          </a:p>
          <a:p>
            <a:pPr lvl="1"/>
            <a:endParaRPr lang="en-US" altLang="en-US" sz="2400" dirty="0"/>
          </a:p>
          <a:p>
            <a:pPr lvl="1"/>
            <a:r>
              <a:rPr lang="en-US" altLang="en-US" sz="2400" dirty="0"/>
              <a:t>Systematic Presentation</a:t>
            </a:r>
          </a:p>
          <a:p>
            <a:pPr lvl="1"/>
            <a:endParaRPr lang="en-US" altLang="en-US" sz="2400" dirty="0"/>
          </a:p>
          <a:p>
            <a:pPr lvl="1"/>
            <a:r>
              <a:rPr lang="en-US" altLang="en-US" sz="2400" dirty="0"/>
              <a:t>Immediate Feedback</a:t>
            </a:r>
          </a:p>
          <a:p>
            <a:pPr lvl="1"/>
            <a:endParaRPr lang="en-US" altLang="en-US" dirty="0"/>
          </a:p>
          <a:p>
            <a:pPr lvl="3"/>
            <a:r>
              <a:rPr lang="en-US" altLang="en-US" dirty="0"/>
              <a:t>McDonnell, 1998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322E774-C637-5D4A-BD31-559CBD2AF970}"/>
              </a:ext>
            </a:extLst>
          </p:cNvPr>
          <p:cNvSpPr>
            <a:spLocks noGrp="1" noChangeArrowheads="1"/>
          </p:cNvSpPr>
          <p:nvPr>
            <p:ph type="title"/>
          </p:nvPr>
        </p:nvSpPr>
        <p:spPr>
          <a:xfrm>
            <a:off x="838200" y="365127"/>
            <a:ext cx="10515600" cy="625473"/>
          </a:xfrm>
        </p:spPr>
        <p:txBody>
          <a:bodyPr/>
          <a:lstStyle/>
          <a:p>
            <a:pPr algn="ctr"/>
            <a:r>
              <a:rPr lang="en-US" altLang="en-US" dirty="0"/>
              <a:t>What Makes an Inclusive School?</a:t>
            </a:r>
          </a:p>
        </p:txBody>
      </p:sp>
      <p:sp>
        <p:nvSpPr>
          <p:cNvPr id="35843" name="Rectangle 3">
            <a:extLst>
              <a:ext uri="{FF2B5EF4-FFF2-40B4-BE49-F238E27FC236}">
                <a16:creationId xmlns:a16="http://schemas.microsoft.com/office/drawing/2014/main" id="{DE52501B-A267-ED44-A2EA-674811351FAA}"/>
              </a:ext>
            </a:extLst>
          </p:cNvPr>
          <p:cNvSpPr>
            <a:spLocks noGrp="1" noChangeArrowheads="1"/>
          </p:cNvSpPr>
          <p:nvPr>
            <p:ph idx="1"/>
          </p:nvPr>
        </p:nvSpPr>
        <p:spPr/>
        <p:txBody>
          <a:bodyPr/>
          <a:lstStyle/>
          <a:p>
            <a:r>
              <a:rPr lang="en-US" altLang="en-US" sz="2400" dirty="0"/>
              <a:t>Buildings are safe, accessible, attractive, and without prejudice.</a:t>
            </a:r>
          </a:p>
          <a:p>
            <a:endParaRPr lang="en-US" altLang="en-US" sz="2400" dirty="0"/>
          </a:p>
          <a:p>
            <a:r>
              <a:rPr lang="en-US" altLang="en-US" sz="2400" dirty="0"/>
              <a:t>Classrooms are integrated, heterogeneous and responsive to different learning styles.</a:t>
            </a:r>
          </a:p>
          <a:p>
            <a:endParaRPr lang="en-US" altLang="en-US" sz="2400" dirty="0"/>
          </a:p>
          <a:p>
            <a:r>
              <a:rPr lang="en-US" altLang="en-US" sz="2400" dirty="0"/>
              <a:t>Opportunity is supported by the provision of necessary resources for all students</a:t>
            </a:r>
            <a:r>
              <a:rPr lang="en-US" altLang="en-US"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763B923-5DF1-DD4F-97EA-69607661DAB6}"/>
              </a:ext>
            </a:extLst>
          </p:cNvPr>
          <p:cNvSpPr>
            <a:spLocks noGrp="1" noChangeArrowheads="1"/>
          </p:cNvSpPr>
          <p:nvPr>
            <p:ph type="title"/>
          </p:nvPr>
        </p:nvSpPr>
        <p:spPr/>
        <p:txBody>
          <a:bodyPr/>
          <a:lstStyle/>
          <a:p>
            <a:pPr algn="ctr"/>
            <a:r>
              <a:rPr lang="en-US" altLang="en-US" dirty="0"/>
              <a:t>OLMSTEAD under ADA</a:t>
            </a:r>
          </a:p>
        </p:txBody>
      </p:sp>
      <p:sp>
        <p:nvSpPr>
          <p:cNvPr id="7171" name="Content Placeholder 2">
            <a:extLst>
              <a:ext uri="{FF2B5EF4-FFF2-40B4-BE49-F238E27FC236}">
                <a16:creationId xmlns:a16="http://schemas.microsoft.com/office/drawing/2014/main" id="{F78F7B41-18FF-4844-BAD1-7795B2AC2809}"/>
              </a:ext>
            </a:extLst>
          </p:cNvPr>
          <p:cNvSpPr>
            <a:spLocks noGrp="1" noChangeArrowheads="1"/>
          </p:cNvSpPr>
          <p:nvPr>
            <p:ph idx="1"/>
          </p:nvPr>
        </p:nvSpPr>
        <p:spPr>
          <a:xfrm>
            <a:off x="838200" y="2057400"/>
            <a:ext cx="10515600" cy="4503738"/>
          </a:xfrm>
        </p:spPr>
        <p:txBody>
          <a:bodyPr>
            <a:normAutofit/>
          </a:bodyPr>
          <a:lstStyle/>
          <a:p>
            <a:r>
              <a:rPr lang="en-US" altLang="en-US" sz="2400" b="1" dirty="0"/>
              <a:t>Title II:  </a:t>
            </a:r>
            <a:r>
              <a:rPr lang="en-US" altLang="en-US" sz="2400" dirty="0"/>
              <a:t>no qualified individual with a disability shall by reason of such disability be excluded from participation in or be denied the benefits of the services, programs, or activities of a public entity, or be subjected to discrimination of any such entity…..  (</a:t>
            </a:r>
            <a:r>
              <a:rPr lang="en-US" altLang="en-US" sz="2400" dirty="0" err="1"/>
              <a:t>Kanter</a:t>
            </a:r>
            <a:r>
              <a:rPr lang="en-US" altLang="en-US" sz="2400" dirty="0"/>
              <a:t>, 2017)</a:t>
            </a:r>
          </a:p>
        </p:txBody>
      </p:sp>
      <p:pic>
        <p:nvPicPr>
          <p:cNvPr id="4098" name="Picture 2" descr="Anniversary of the Olmstead Act: Recognizing our Past and Looking to the  Future - MediSked, L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4038600"/>
            <a:ext cx="4648200" cy="23649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F56A799-23FD-0E4B-9D9F-076602DEEB11}"/>
              </a:ext>
            </a:extLst>
          </p:cNvPr>
          <p:cNvSpPr>
            <a:spLocks noGrp="1" noChangeArrowheads="1"/>
          </p:cNvSpPr>
          <p:nvPr>
            <p:ph type="title"/>
          </p:nvPr>
        </p:nvSpPr>
        <p:spPr>
          <a:xfrm>
            <a:off x="838200" y="365127"/>
            <a:ext cx="10515600" cy="701673"/>
          </a:xfrm>
        </p:spPr>
        <p:txBody>
          <a:bodyPr/>
          <a:lstStyle/>
          <a:p>
            <a:pPr algn="ctr"/>
            <a:r>
              <a:rPr lang="en-US" altLang="en-US" dirty="0"/>
              <a:t>Four Steps to Inclusion</a:t>
            </a:r>
          </a:p>
        </p:txBody>
      </p:sp>
      <p:sp>
        <p:nvSpPr>
          <p:cNvPr id="37891" name="Rectangle 3">
            <a:extLst>
              <a:ext uri="{FF2B5EF4-FFF2-40B4-BE49-F238E27FC236}">
                <a16:creationId xmlns:a16="http://schemas.microsoft.com/office/drawing/2014/main" id="{FEAF6BD9-0B5A-6C48-B4DA-BD8A035F2BE9}"/>
              </a:ext>
            </a:extLst>
          </p:cNvPr>
          <p:cNvSpPr>
            <a:spLocks noGrp="1" noChangeArrowheads="1"/>
          </p:cNvSpPr>
          <p:nvPr>
            <p:ph idx="1"/>
          </p:nvPr>
        </p:nvSpPr>
        <p:spPr>
          <a:xfrm>
            <a:off x="1066800" y="1524001"/>
            <a:ext cx="9291638" cy="4530726"/>
          </a:xfrm>
        </p:spPr>
        <p:txBody>
          <a:bodyPr>
            <a:normAutofit/>
          </a:bodyPr>
          <a:lstStyle/>
          <a:p>
            <a:r>
              <a:rPr lang="en-US" altLang="en-US" sz="2400" dirty="0"/>
              <a:t>Planning</a:t>
            </a:r>
          </a:p>
          <a:p>
            <a:endParaRPr lang="en-US" altLang="en-US" sz="2400" dirty="0"/>
          </a:p>
          <a:p>
            <a:r>
              <a:rPr lang="en-US" altLang="en-US" sz="2400" dirty="0"/>
              <a:t>Accommodating</a:t>
            </a:r>
          </a:p>
          <a:p>
            <a:endParaRPr lang="en-US" altLang="en-US" sz="2400" dirty="0"/>
          </a:p>
          <a:p>
            <a:r>
              <a:rPr lang="en-US" altLang="en-US" sz="2400" dirty="0"/>
              <a:t>Collaborating</a:t>
            </a:r>
          </a:p>
          <a:p>
            <a:endParaRPr lang="en-US" altLang="en-US" sz="2400" dirty="0"/>
          </a:p>
          <a:p>
            <a:r>
              <a:rPr lang="en-US" altLang="en-US" sz="2400" dirty="0"/>
              <a:t>Evaluating</a:t>
            </a:r>
          </a:p>
        </p:txBody>
      </p:sp>
      <p:pic>
        <p:nvPicPr>
          <p:cNvPr id="37892" name="Picture 4" descr="C:\Documents and Settings\jkearns\Local Settings\Temporary Internet Files\Content.IE5\GA8R42EP\MCj04396110000[1].png">
            <a:extLst>
              <a:ext uri="{FF2B5EF4-FFF2-40B4-BE49-F238E27FC236}">
                <a16:creationId xmlns:a16="http://schemas.microsoft.com/office/drawing/2014/main" id="{D30C2494-0D11-624C-9658-327667E47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561879"/>
            <a:ext cx="6095999" cy="530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6">
            <a:extLst>
              <a:ext uri="{FF2B5EF4-FFF2-40B4-BE49-F238E27FC236}">
                <a16:creationId xmlns:a16="http://schemas.microsoft.com/office/drawing/2014/main" id="{75068525-2CDC-AE41-A569-C146585BFAF9}"/>
              </a:ext>
            </a:extLst>
          </p:cNvPr>
          <p:cNvSpPr>
            <a:spLocks noGrp="1" noChangeArrowheads="1"/>
          </p:cNvSpPr>
          <p:nvPr>
            <p:ph type="title"/>
          </p:nvPr>
        </p:nvSpPr>
        <p:spPr>
          <a:xfrm>
            <a:off x="838200" y="365127"/>
            <a:ext cx="10515600" cy="701673"/>
          </a:xfrm>
        </p:spPr>
        <p:txBody>
          <a:bodyPr/>
          <a:lstStyle/>
          <a:p>
            <a:pPr algn="ctr"/>
            <a:r>
              <a:rPr lang="en-US" altLang="en-US" dirty="0"/>
              <a:t>Curriculum Accommodation</a:t>
            </a:r>
          </a:p>
        </p:txBody>
      </p:sp>
      <p:sp>
        <p:nvSpPr>
          <p:cNvPr id="38915" name="Content Placeholder 7">
            <a:extLst>
              <a:ext uri="{FF2B5EF4-FFF2-40B4-BE49-F238E27FC236}">
                <a16:creationId xmlns:a16="http://schemas.microsoft.com/office/drawing/2014/main" id="{1D31A389-A159-6A49-86D0-11ABBE6042DB}"/>
              </a:ext>
            </a:extLst>
          </p:cNvPr>
          <p:cNvSpPr>
            <a:spLocks noGrp="1" noChangeArrowheads="1"/>
          </p:cNvSpPr>
          <p:nvPr>
            <p:ph idx="1"/>
          </p:nvPr>
        </p:nvSpPr>
        <p:spPr>
          <a:xfrm>
            <a:off x="838200" y="1524000"/>
            <a:ext cx="10515600" cy="4652963"/>
          </a:xfrm>
        </p:spPr>
        <p:txBody>
          <a:bodyPr/>
          <a:lstStyle/>
          <a:p>
            <a:endParaRPr lang="en-US" altLang="en-US" sz="2400" dirty="0"/>
          </a:p>
          <a:p>
            <a:r>
              <a:rPr lang="en-US" altLang="en-US" sz="2400" dirty="0"/>
              <a:t>Material adaptation</a:t>
            </a:r>
          </a:p>
          <a:p>
            <a:endParaRPr lang="en-US" altLang="en-US" sz="2400" dirty="0"/>
          </a:p>
          <a:p>
            <a:r>
              <a:rPr lang="en-US" altLang="en-US" sz="2400" dirty="0"/>
              <a:t>Goal adaptation</a:t>
            </a:r>
          </a:p>
          <a:p>
            <a:endParaRPr lang="en-US" altLang="en-US" sz="2400" dirty="0"/>
          </a:p>
          <a:p>
            <a:r>
              <a:rPr lang="en-US" altLang="en-US" sz="2400" dirty="0"/>
              <a:t>Personal Support</a:t>
            </a:r>
          </a:p>
          <a:p>
            <a:pPr lvl="1"/>
            <a:r>
              <a:rPr lang="en-US" altLang="en-US" sz="2400" dirty="0"/>
              <a:t>Peers</a:t>
            </a:r>
          </a:p>
          <a:p>
            <a:pPr lvl="1"/>
            <a:r>
              <a:rPr lang="en-US" altLang="en-US" sz="2400" dirty="0"/>
              <a:t>Adults</a:t>
            </a:r>
          </a:p>
          <a:p>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3180AC4D-78C9-0747-A9EF-9C0F2FC345B3}"/>
              </a:ext>
            </a:extLst>
          </p:cNvPr>
          <p:cNvSpPr>
            <a:spLocks noGrp="1" noChangeArrowheads="1"/>
          </p:cNvSpPr>
          <p:nvPr>
            <p:ph type="title"/>
          </p:nvPr>
        </p:nvSpPr>
        <p:spPr>
          <a:xfrm>
            <a:off x="2590800" y="274638"/>
            <a:ext cx="7620000" cy="563562"/>
          </a:xfrm>
        </p:spPr>
        <p:txBody>
          <a:bodyPr/>
          <a:lstStyle/>
          <a:p>
            <a:pPr algn="ctr"/>
            <a:r>
              <a:rPr lang="en-US" altLang="en-US" dirty="0"/>
              <a:t>Kevin, Kindergarten</a:t>
            </a:r>
          </a:p>
        </p:txBody>
      </p:sp>
      <p:sp>
        <p:nvSpPr>
          <p:cNvPr id="39939" name="Text Placeholder 3">
            <a:extLst>
              <a:ext uri="{FF2B5EF4-FFF2-40B4-BE49-F238E27FC236}">
                <a16:creationId xmlns:a16="http://schemas.microsoft.com/office/drawing/2014/main" id="{352610B1-1F49-A74A-A535-C27F821DE2F9}"/>
              </a:ext>
            </a:extLst>
          </p:cNvPr>
          <p:cNvSpPr>
            <a:spLocks noGrp="1" noChangeArrowheads="1"/>
          </p:cNvSpPr>
          <p:nvPr>
            <p:ph type="body" idx="1"/>
          </p:nvPr>
        </p:nvSpPr>
        <p:spPr>
          <a:xfrm>
            <a:off x="-685800" y="1408258"/>
            <a:ext cx="5157787" cy="371475"/>
          </a:xfrm>
        </p:spPr>
        <p:txBody>
          <a:bodyPr>
            <a:normAutofit fontScale="85000" lnSpcReduction="20000"/>
          </a:bodyPr>
          <a:lstStyle/>
          <a:p>
            <a:r>
              <a:rPr lang="en-US" altLang="en-US" sz="2800" dirty="0"/>
              <a:t>                      Likes</a:t>
            </a:r>
            <a:r>
              <a:rPr lang="en-US" altLang="en-US" dirty="0">
                <a:solidFill>
                  <a:srgbClr val="FFFF00"/>
                </a:solidFill>
              </a:rPr>
              <a:t>	</a:t>
            </a:r>
            <a:r>
              <a:rPr lang="en-US" altLang="en-US" dirty="0"/>
              <a:t>	</a:t>
            </a:r>
          </a:p>
        </p:txBody>
      </p:sp>
      <p:sp>
        <p:nvSpPr>
          <p:cNvPr id="39940" name="Content Placeholder 4">
            <a:extLst>
              <a:ext uri="{FF2B5EF4-FFF2-40B4-BE49-F238E27FC236}">
                <a16:creationId xmlns:a16="http://schemas.microsoft.com/office/drawing/2014/main" id="{8AC5D849-AA4E-504F-A36F-2E3FE72D8FDA}"/>
              </a:ext>
            </a:extLst>
          </p:cNvPr>
          <p:cNvSpPr>
            <a:spLocks noGrp="1" noChangeArrowheads="1"/>
          </p:cNvSpPr>
          <p:nvPr>
            <p:ph sz="half" idx="2"/>
          </p:nvPr>
        </p:nvSpPr>
        <p:spPr>
          <a:xfrm>
            <a:off x="609600" y="1844531"/>
            <a:ext cx="4421188" cy="4221163"/>
          </a:xfrm>
        </p:spPr>
        <p:txBody>
          <a:bodyPr>
            <a:normAutofit lnSpcReduction="10000"/>
          </a:bodyPr>
          <a:lstStyle/>
          <a:p>
            <a:r>
              <a:rPr lang="en-US" altLang="en-US" dirty="0"/>
              <a:t> TV</a:t>
            </a:r>
          </a:p>
          <a:p>
            <a:endParaRPr lang="en-US" altLang="en-US" dirty="0"/>
          </a:p>
          <a:p>
            <a:r>
              <a:rPr lang="en-US" altLang="en-US" dirty="0"/>
              <a:t>Playing outside</a:t>
            </a:r>
          </a:p>
          <a:p>
            <a:endParaRPr lang="en-US" altLang="en-US" dirty="0"/>
          </a:p>
          <a:p>
            <a:r>
              <a:rPr lang="en-US" altLang="en-US" dirty="0"/>
              <a:t>Cracker snacks</a:t>
            </a:r>
          </a:p>
          <a:p>
            <a:endParaRPr lang="en-US" altLang="en-US" dirty="0"/>
          </a:p>
          <a:p>
            <a:r>
              <a:rPr lang="en-US" altLang="en-US" dirty="0"/>
              <a:t>Computer time</a:t>
            </a:r>
          </a:p>
          <a:p>
            <a:endParaRPr lang="en-US" altLang="en-US" dirty="0"/>
          </a:p>
          <a:p>
            <a:r>
              <a:rPr lang="en-US" altLang="en-US" dirty="0"/>
              <a:t>Swing</a:t>
            </a:r>
          </a:p>
          <a:p>
            <a:endParaRPr lang="en-US" altLang="en-US" dirty="0"/>
          </a:p>
          <a:p>
            <a:r>
              <a:rPr lang="en-US" altLang="en-US" dirty="0"/>
              <a:t>Circle time</a:t>
            </a:r>
          </a:p>
          <a:p>
            <a:endParaRPr lang="en-US" altLang="en-US" dirty="0"/>
          </a:p>
        </p:txBody>
      </p:sp>
      <p:sp>
        <p:nvSpPr>
          <p:cNvPr id="39941" name="Text Placeholder 5">
            <a:extLst>
              <a:ext uri="{FF2B5EF4-FFF2-40B4-BE49-F238E27FC236}">
                <a16:creationId xmlns:a16="http://schemas.microsoft.com/office/drawing/2014/main" id="{4BB08BBA-F113-874F-8525-891986369777}"/>
              </a:ext>
            </a:extLst>
          </p:cNvPr>
          <p:cNvSpPr>
            <a:spLocks noGrp="1" noChangeArrowheads="1"/>
          </p:cNvSpPr>
          <p:nvPr>
            <p:ph type="body" sz="quarter" idx="3"/>
          </p:nvPr>
        </p:nvSpPr>
        <p:spPr>
          <a:xfrm>
            <a:off x="7619206" y="1440655"/>
            <a:ext cx="5183188" cy="371475"/>
          </a:xfrm>
        </p:spPr>
        <p:txBody>
          <a:bodyPr>
            <a:noAutofit/>
          </a:bodyPr>
          <a:lstStyle/>
          <a:p>
            <a:r>
              <a:rPr lang="en-US" altLang="en-US" sz="2600" dirty="0">
                <a:solidFill>
                  <a:srgbClr val="FFFF00"/>
                </a:solidFill>
              </a:rPr>
              <a:t>  </a:t>
            </a:r>
            <a:r>
              <a:rPr lang="en-US" altLang="en-US" sz="2600" dirty="0"/>
              <a:t>Dislikes </a:t>
            </a:r>
          </a:p>
        </p:txBody>
      </p:sp>
      <p:sp>
        <p:nvSpPr>
          <p:cNvPr id="39942" name="Content Placeholder 6">
            <a:extLst>
              <a:ext uri="{FF2B5EF4-FFF2-40B4-BE49-F238E27FC236}">
                <a16:creationId xmlns:a16="http://schemas.microsoft.com/office/drawing/2014/main" id="{A9C51C65-100C-A64B-A374-12D596A988CF}"/>
              </a:ext>
            </a:extLst>
          </p:cNvPr>
          <p:cNvSpPr>
            <a:spLocks noGrp="1" noChangeArrowheads="1"/>
          </p:cNvSpPr>
          <p:nvPr>
            <p:ph sz="quarter" idx="4"/>
          </p:nvPr>
        </p:nvSpPr>
        <p:spPr>
          <a:xfrm>
            <a:off x="7467600" y="1844528"/>
            <a:ext cx="5183188" cy="4099071"/>
          </a:xfrm>
        </p:spPr>
        <p:txBody>
          <a:bodyPr>
            <a:normAutofit lnSpcReduction="10000"/>
          </a:bodyPr>
          <a:lstStyle/>
          <a:p>
            <a:r>
              <a:rPr lang="en-US" altLang="en-US" dirty="0"/>
              <a:t>Crowds</a:t>
            </a:r>
          </a:p>
          <a:p>
            <a:endParaRPr lang="en-US" altLang="en-US" dirty="0"/>
          </a:p>
          <a:p>
            <a:r>
              <a:rPr lang="en-US" altLang="en-US" dirty="0"/>
              <a:t>Most candy</a:t>
            </a:r>
          </a:p>
          <a:p>
            <a:endParaRPr lang="en-US" altLang="en-US" dirty="0"/>
          </a:p>
          <a:p>
            <a:r>
              <a:rPr lang="en-US" altLang="en-US" dirty="0"/>
              <a:t>Drastic changes</a:t>
            </a:r>
          </a:p>
          <a:p>
            <a:endParaRPr lang="en-US" altLang="en-US" dirty="0"/>
          </a:p>
          <a:p>
            <a:r>
              <a:rPr lang="en-US" altLang="en-US" dirty="0"/>
              <a:t>New situations</a:t>
            </a:r>
          </a:p>
          <a:p>
            <a:endParaRPr lang="en-US" altLang="en-US" dirty="0"/>
          </a:p>
          <a:p>
            <a:r>
              <a:rPr lang="en-US" altLang="en-US" dirty="0"/>
              <a:t>Strenuous exercise</a:t>
            </a:r>
          </a:p>
          <a:p>
            <a:endParaRPr lang="en-US" altLang="en-US" dirty="0"/>
          </a:p>
          <a:p>
            <a:r>
              <a:rPr lang="en-US" altLang="en-US" dirty="0"/>
              <a:t>Fast-paced activity</a:t>
            </a:r>
          </a:p>
          <a:p>
            <a:endParaRPr lang="en-US" altLang="en-US" dirty="0"/>
          </a:p>
          <a:p>
            <a:endParaRPr lang="en-US" altLang="en-US" dirty="0"/>
          </a:p>
        </p:txBody>
      </p:sp>
      <p:pic>
        <p:nvPicPr>
          <p:cNvPr id="8196" name="Picture 4" descr="The 25 Most Popular Halloween Candies in America"/>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9715337" y="2199166"/>
            <a:ext cx="2459246" cy="17632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ckyard Discovery Mini Brutus Heavy-Duty Metal A-Frame Swing Set &amp;amp; Reviews  | Wayfai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657599" y="2212228"/>
            <a:ext cx="2297785" cy="1750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6847FAE1-660F-0640-8C0D-A4880DA24AA0}"/>
              </a:ext>
            </a:extLst>
          </p:cNvPr>
          <p:cNvSpPr>
            <a:spLocks noGrp="1" noChangeArrowheads="1"/>
          </p:cNvSpPr>
          <p:nvPr>
            <p:ph type="title"/>
          </p:nvPr>
        </p:nvSpPr>
        <p:spPr>
          <a:xfrm>
            <a:off x="2743200" y="274638"/>
            <a:ext cx="7467600" cy="563562"/>
          </a:xfrm>
        </p:spPr>
        <p:txBody>
          <a:bodyPr/>
          <a:lstStyle/>
          <a:p>
            <a:pPr algn="ctr"/>
            <a:r>
              <a:rPr lang="en-US" altLang="en-US" dirty="0"/>
              <a:t>Goals for Kevin</a:t>
            </a:r>
          </a:p>
        </p:txBody>
      </p:sp>
      <p:sp>
        <p:nvSpPr>
          <p:cNvPr id="40964" name="Content Placeholder 3">
            <a:extLst>
              <a:ext uri="{FF2B5EF4-FFF2-40B4-BE49-F238E27FC236}">
                <a16:creationId xmlns:a16="http://schemas.microsoft.com/office/drawing/2014/main" id="{154612BE-DB88-8E48-8468-BD0A13623836}"/>
              </a:ext>
            </a:extLst>
          </p:cNvPr>
          <p:cNvSpPr>
            <a:spLocks noGrp="1" noChangeArrowheads="1"/>
          </p:cNvSpPr>
          <p:nvPr>
            <p:ph sz="half" idx="2"/>
          </p:nvPr>
        </p:nvSpPr>
        <p:spPr>
          <a:xfrm>
            <a:off x="762000" y="1219200"/>
            <a:ext cx="11201400" cy="5410199"/>
          </a:xfrm>
        </p:spPr>
        <p:txBody>
          <a:bodyPr/>
          <a:lstStyle/>
          <a:p>
            <a:r>
              <a:rPr lang="en-US" altLang="en-US" sz="2400" dirty="0"/>
              <a:t>Smooth transitions</a:t>
            </a:r>
          </a:p>
          <a:p>
            <a:endParaRPr lang="en-US" altLang="en-US" sz="2400" dirty="0"/>
          </a:p>
          <a:p>
            <a:r>
              <a:rPr lang="en-US" altLang="en-US" sz="2400" dirty="0"/>
              <a:t>Increase communication</a:t>
            </a:r>
          </a:p>
          <a:p>
            <a:pPr lvl="1"/>
            <a:r>
              <a:rPr lang="en-US" altLang="en-US" sz="2400" dirty="0"/>
              <a:t>Receptive /expressive language</a:t>
            </a:r>
          </a:p>
          <a:p>
            <a:pPr lvl="1"/>
            <a:endParaRPr lang="en-US" altLang="en-US" sz="2400" dirty="0"/>
          </a:p>
          <a:p>
            <a:r>
              <a:rPr lang="en-US" altLang="en-US" sz="2400" dirty="0"/>
              <a:t>Increase social interactions</a:t>
            </a:r>
          </a:p>
          <a:p>
            <a:endParaRPr lang="en-US" altLang="en-US" sz="2400" dirty="0"/>
          </a:p>
          <a:p>
            <a:r>
              <a:rPr lang="en-US" altLang="en-US" sz="2400" dirty="0"/>
              <a:t>Hand washing</a:t>
            </a:r>
          </a:p>
          <a:p>
            <a:endParaRPr lang="en-US" altLang="en-US" sz="2400" dirty="0"/>
          </a:p>
          <a:p>
            <a:r>
              <a:rPr lang="en-US" altLang="en-US" sz="2400" dirty="0"/>
              <a:t>Observes time limits</a:t>
            </a:r>
          </a:p>
          <a:p>
            <a:endParaRPr lang="en-US" altLang="en-US" sz="2400" dirty="0"/>
          </a:p>
          <a:p>
            <a:r>
              <a:rPr lang="en-US" altLang="en-US" sz="2400" dirty="0"/>
              <a:t>Improve fine motor</a:t>
            </a:r>
          </a:p>
          <a:p>
            <a:endParaRPr lang="en-US" alt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466" y="4136900"/>
            <a:ext cx="3624334" cy="1993130"/>
          </a:xfrm>
          <a:prstGeom prst="rect">
            <a:avLst/>
          </a:prstGeom>
        </p:spPr>
      </p:pic>
      <p:pic>
        <p:nvPicPr>
          <p:cNvPr id="7170" name="Picture 2" descr="Receptive Language vs. Expressive Language | NAPA Cente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86466" y="1851498"/>
            <a:ext cx="3624334" cy="18826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1D730CF8-C1CE-AB4C-8F2B-32A7B1A79FA4}"/>
              </a:ext>
            </a:extLst>
          </p:cNvPr>
          <p:cNvSpPr>
            <a:spLocks noGrp="1" noChangeArrowheads="1"/>
          </p:cNvSpPr>
          <p:nvPr>
            <p:ph type="title"/>
          </p:nvPr>
        </p:nvSpPr>
        <p:spPr>
          <a:xfrm>
            <a:off x="914400" y="27709"/>
            <a:ext cx="10515600" cy="625473"/>
          </a:xfrm>
        </p:spPr>
        <p:txBody>
          <a:bodyPr/>
          <a:lstStyle/>
          <a:p>
            <a:pPr algn="ctr"/>
            <a:r>
              <a:rPr lang="en-US" altLang="en-US" dirty="0"/>
              <a:t>Classroom Activity Analysis</a:t>
            </a:r>
          </a:p>
        </p:txBody>
      </p:sp>
      <p:graphicFrame>
        <p:nvGraphicFramePr>
          <p:cNvPr id="4" name="Content Placeholder 3">
            <a:extLst>
              <a:ext uri="{FF2B5EF4-FFF2-40B4-BE49-F238E27FC236}">
                <a16:creationId xmlns:a16="http://schemas.microsoft.com/office/drawing/2014/main" id="{1E2EE1D4-51C6-794C-965B-C60CDE592394}"/>
              </a:ext>
            </a:extLst>
          </p:cNvPr>
          <p:cNvGraphicFramePr>
            <a:graphicFrameLocks noGrp="1"/>
          </p:cNvGraphicFramePr>
          <p:nvPr>
            <p:ph idx="1"/>
            <p:extLst>
              <p:ext uri="{D42A27DB-BD31-4B8C-83A1-F6EECF244321}">
                <p14:modId xmlns:p14="http://schemas.microsoft.com/office/powerpoint/2010/main" val="3307566144"/>
              </p:ext>
            </p:extLst>
          </p:nvPr>
        </p:nvGraphicFramePr>
        <p:xfrm>
          <a:off x="533400" y="762000"/>
          <a:ext cx="10649303" cy="5958840"/>
        </p:xfrm>
        <a:graphic>
          <a:graphicData uri="http://schemas.openxmlformats.org/drawingml/2006/table">
            <a:tbl>
              <a:tblPr>
                <a:tableStyleId>{616DA210-FB5B-4158-B5E0-FEB733F419BA}</a:tableStyleId>
              </a:tblPr>
              <a:tblGrid>
                <a:gridCol w="2020898">
                  <a:extLst>
                    <a:ext uri="{9D8B030D-6E8A-4147-A177-3AD203B41FA5}">
                      <a16:colId xmlns:a16="http://schemas.microsoft.com/office/drawing/2014/main" val="20000"/>
                    </a:ext>
                  </a:extLst>
                </a:gridCol>
                <a:gridCol w="423371">
                  <a:extLst>
                    <a:ext uri="{9D8B030D-6E8A-4147-A177-3AD203B41FA5}">
                      <a16:colId xmlns:a16="http://schemas.microsoft.com/office/drawing/2014/main" val="20001"/>
                    </a:ext>
                  </a:extLst>
                </a:gridCol>
                <a:gridCol w="583108">
                  <a:extLst>
                    <a:ext uri="{9D8B030D-6E8A-4147-A177-3AD203B41FA5}">
                      <a16:colId xmlns:a16="http://schemas.microsoft.com/office/drawing/2014/main" val="20002"/>
                    </a:ext>
                  </a:extLst>
                </a:gridCol>
                <a:gridCol w="583108">
                  <a:extLst>
                    <a:ext uri="{9D8B030D-6E8A-4147-A177-3AD203B41FA5}">
                      <a16:colId xmlns:a16="http://schemas.microsoft.com/office/drawing/2014/main" val="20003"/>
                    </a:ext>
                  </a:extLst>
                </a:gridCol>
                <a:gridCol w="424079">
                  <a:extLst>
                    <a:ext uri="{9D8B030D-6E8A-4147-A177-3AD203B41FA5}">
                      <a16:colId xmlns:a16="http://schemas.microsoft.com/office/drawing/2014/main" val="20004"/>
                    </a:ext>
                  </a:extLst>
                </a:gridCol>
                <a:gridCol w="589255">
                  <a:extLst>
                    <a:ext uri="{9D8B030D-6E8A-4147-A177-3AD203B41FA5}">
                      <a16:colId xmlns:a16="http://schemas.microsoft.com/office/drawing/2014/main" val="20005"/>
                    </a:ext>
                  </a:extLst>
                </a:gridCol>
                <a:gridCol w="636115">
                  <a:extLst>
                    <a:ext uri="{9D8B030D-6E8A-4147-A177-3AD203B41FA5}">
                      <a16:colId xmlns:a16="http://schemas.microsoft.com/office/drawing/2014/main" val="20006"/>
                    </a:ext>
                  </a:extLst>
                </a:gridCol>
                <a:gridCol w="636115">
                  <a:extLst>
                    <a:ext uri="{9D8B030D-6E8A-4147-A177-3AD203B41FA5}">
                      <a16:colId xmlns:a16="http://schemas.microsoft.com/office/drawing/2014/main" val="20007"/>
                    </a:ext>
                  </a:extLst>
                </a:gridCol>
                <a:gridCol w="224102">
                  <a:extLst>
                    <a:ext uri="{9D8B030D-6E8A-4147-A177-3AD203B41FA5}">
                      <a16:colId xmlns:a16="http://schemas.microsoft.com/office/drawing/2014/main" val="20008"/>
                    </a:ext>
                  </a:extLst>
                </a:gridCol>
                <a:gridCol w="2290020">
                  <a:extLst>
                    <a:ext uri="{9D8B030D-6E8A-4147-A177-3AD203B41FA5}">
                      <a16:colId xmlns:a16="http://schemas.microsoft.com/office/drawing/2014/main" val="20009"/>
                    </a:ext>
                  </a:extLst>
                </a:gridCol>
                <a:gridCol w="2239132">
                  <a:extLst>
                    <a:ext uri="{9D8B030D-6E8A-4147-A177-3AD203B41FA5}">
                      <a16:colId xmlns:a16="http://schemas.microsoft.com/office/drawing/2014/main" val="20010"/>
                    </a:ext>
                  </a:extLst>
                </a:gridCol>
              </a:tblGrid>
              <a:tr h="393558">
                <a:tc>
                  <a:txBody>
                    <a:bodyPr/>
                    <a:lstStyle/>
                    <a:p>
                      <a:pPr marL="0" marR="0">
                        <a:spcBef>
                          <a:spcPts val="0"/>
                        </a:spcBef>
                        <a:spcAft>
                          <a:spcPts val="0"/>
                        </a:spcAft>
                      </a:pPr>
                      <a:r>
                        <a:rPr lang="en-US" sz="1200" dirty="0"/>
                        <a:t>Classroom Routine/</a:t>
                      </a:r>
                    </a:p>
                    <a:p>
                      <a:pPr marL="0" marR="0">
                        <a:spcBef>
                          <a:spcPts val="0"/>
                        </a:spcBef>
                        <a:spcAft>
                          <a:spcPts val="0"/>
                        </a:spcAft>
                      </a:pPr>
                      <a:r>
                        <a:rPr lang="en-US" sz="1200" dirty="0"/>
                        <a:t>Activity/ expectations</a:t>
                      </a:r>
                      <a:endParaRPr lang="en-US" sz="1200" b="1" dirty="0">
                        <a:solidFill>
                          <a:schemeClr val="tx1"/>
                        </a:solidFill>
                        <a:latin typeface="Times New Roman"/>
                        <a:ea typeface="Times New Roman"/>
                        <a:cs typeface="Times New Roman"/>
                      </a:endParaRPr>
                    </a:p>
                  </a:txBody>
                  <a:tcPr marL="54107" marR="54107" marT="0" marB="0"/>
                </a:tc>
                <a:tc gridSpan="8">
                  <a:txBody>
                    <a:bodyPr/>
                    <a:lstStyle/>
                    <a:p>
                      <a:pPr marL="0" marR="0" algn="ctr">
                        <a:spcBef>
                          <a:spcPts val="0"/>
                        </a:spcBef>
                        <a:spcAft>
                          <a:spcPts val="0"/>
                        </a:spcAft>
                      </a:pPr>
                      <a:r>
                        <a:rPr lang="en-US" sz="1200" dirty="0"/>
                        <a:t>Appropriate for the Student?</a:t>
                      </a:r>
                      <a:endParaRPr lang="en-US" sz="1200" b="1" dirty="0">
                        <a:solidFill>
                          <a:schemeClr val="tx1"/>
                        </a:solidFill>
                        <a:latin typeface="Times New Roman"/>
                        <a:ea typeface="Times New Roman"/>
                        <a:cs typeface="Times New Roman"/>
                      </a:endParaRPr>
                    </a:p>
                  </a:txBody>
                  <a:tcPr marL="54107" marR="54107"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200" dirty="0"/>
                        <a:t>What Adaptations?</a:t>
                      </a:r>
                      <a:endParaRPr lang="en-US" sz="1200" b="1" dirty="0">
                        <a:solidFill>
                          <a:schemeClr val="tx1"/>
                        </a:solidFill>
                        <a:latin typeface="Times New Roman"/>
                        <a:ea typeface="Times New Roman"/>
                        <a:cs typeface="Times New Roman"/>
                      </a:endParaRPr>
                    </a:p>
                  </a:txBody>
                  <a:tcPr marL="54107" marR="54107" marT="0" marB="0"/>
                </a:tc>
                <a:tc>
                  <a:txBody>
                    <a:bodyPr/>
                    <a:lstStyle/>
                    <a:p>
                      <a:pPr marL="0" marR="0" algn="ctr">
                        <a:spcBef>
                          <a:spcPts val="0"/>
                        </a:spcBef>
                        <a:spcAft>
                          <a:spcPts val="0"/>
                        </a:spcAft>
                      </a:pPr>
                      <a:r>
                        <a:rPr lang="en-US" sz="1200" dirty="0"/>
                        <a:t>Alternative Activities</a:t>
                      </a:r>
                      <a:endParaRPr lang="en-US" sz="1200" b="1" dirty="0">
                        <a:solidFill>
                          <a:schemeClr val="tx1"/>
                        </a:solidFill>
                        <a:latin typeface="Times New Roman"/>
                        <a:ea typeface="Times New Roman"/>
                        <a:cs typeface="Times New Roman"/>
                      </a:endParaRPr>
                    </a:p>
                  </a:txBody>
                  <a:tcPr marL="54107" marR="54107" marT="0" marB="0"/>
                </a:tc>
                <a:extLst>
                  <a:ext uri="{0D108BD9-81ED-4DB2-BD59-A6C34878D82A}">
                    <a16:rowId xmlns:a16="http://schemas.microsoft.com/office/drawing/2014/main" val="10000"/>
                  </a:ext>
                </a:extLst>
              </a:tr>
              <a:tr h="365950">
                <a:tc rowSpan="2">
                  <a:txBody>
                    <a:bodyPr/>
                    <a:lstStyle/>
                    <a:p>
                      <a:pPr marL="0" marR="0">
                        <a:spcBef>
                          <a:spcPts val="0"/>
                        </a:spcBef>
                        <a:spcAft>
                          <a:spcPts val="0"/>
                        </a:spcAft>
                      </a:pPr>
                      <a:endParaRPr lang="en-US" sz="1200" dirty="0"/>
                    </a:p>
                    <a:p>
                      <a:pPr marL="0" marR="0">
                        <a:spcBef>
                          <a:spcPts val="0"/>
                        </a:spcBef>
                        <a:spcAft>
                          <a:spcPts val="0"/>
                        </a:spcAft>
                      </a:pPr>
                      <a:r>
                        <a:rPr lang="en-US" sz="1200" dirty="0"/>
                        <a:t>Activity</a:t>
                      </a:r>
                      <a:endParaRPr lang="en-US" sz="1200" b="1" dirty="0">
                        <a:solidFill>
                          <a:schemeClr val="tx1"/>
                        </a:solidFill>
                        <a:latin typeface="Times New Roman"/>
                        <a:ea typeface="Times New Roman"/>
                        <a:cs typeface="Times New Roman"/>
                      </a:endParaRPr>
                    </a:p>
                  </a:txBody>
                  <a:tcPr marL="54107" marR="54107" marT="0" marB="0"/>
                </a:tc>
                <a:tc gridSpan="2">
                  <a:txBody>
                    <a:bodyPr/>
                    <a:lstStyle/>
                    <a:p>
                      <a:pPr marL="0" marR="0">
                        <a:spcBef>
                          <a:spcPts val="0"/>
                        </a:spcBef>
                        <a:spcAft>
                          <a:spcPts val="0"/>
                        </a:spcAft>
                      </a:pPr>
                      <a:r>
                        <a:rPr lang="en-US" sz="1200" dirty="0"/>
                        <a:t>AS IS</a:t>
                      </a:r>
                      <a:endParaRPr lang="en-US" sz="1200" b="1" dirty="0">
                        <a:solidFill>
                          <a:schemeClr val="tx1"/>
                        </a:solidFill>
                        <a:latin typeface="Times New Roman"/>
                        <a:ea typeface="Times New Roman"/>
                        <a:cs typeface="Times New Roman"/>
                      </a:endParaRPr>
                    </a:p>
                  </a:txBody>
                  <a:tcPr marL="54107" marR="54107" marT="0" marB="0"/>
                </a:tc>
                <a:tc hMerge="1">
                  <a:txBody>
                    <a:bodyPr/>
                    <a:lstStyle/>
                    <a:p>
                      <a:endParaRPr lang="en-US"/>
                    </a:p>
                  </a:txBody>
                  <a:tcPr/>
                </a:tc>
                <a:tc gridSpan="2">
                  <a:txBody>
                    <a:bodyPr/>
                    <a:lstStyle/>
                    <a:p>
                      <a:pPr marL="0" marR="0">
                        <a:spcBef>
                          <a:spcPts val="0"/>
                        </a:spcBef>
                        <a:spcAft>
                          <a:spcPts val="0"/>
                        </a:spcAft>
                      </a:pPr>
                      <a:r>
                        <a:rPr lang="en-US" sz="1200" dirty="0"/>
                        <a:t>Materials</a:t>
                      </a:r>
                      <a:endParaRPr lang="en-US" sz="1200" b="1" dirty="0">
                        <a:solidFill>
                          <a:schemeClr val="tx1"/>
                        </a:solidFill>
                        <a:latin typeface="Times New Roman"/>
                        <a:ea typeface="Times New Roman"/>
                        <a:cs typeface="Times New Roman"/>
                      </a:endParaRPr>
                    </a:p>
                  </a:txBody>
                  <a:tcPr marL="54107" marR="54107" marT="0" marB="0"/>
                </a:tc>
                <a:tc hMerge="1">
                  <a:txBody>
                    <a:bodyPr/>
                    <a:lstStyle/>
                    <a:p>
                      <a:endParaRPr lang="en-US"/>
                    </a:p>
                  </a:txBody>
                  <a:tcPr/>
                </a:tc>
                <a:tc gridSpan="2">
                  <a:txBody>
                    <a:bodyPr/>
                    <a:lstStyle/>
                    <a:p>
                      <a:pPr marL="0" marR="0">
                        <a:spcBef>
                          <a:spcPts val="0"/>
                        </a:spcBef>
                        <a:spcAft>
                          <a:spcPts val="0"/>
                        </a:spcAft>
                      </a:pPr>
                      <a:r>
                        <a:rPr lang="en-US" sz="1200" dirty="0"/>
                        <a:t>Goals</a:t>
                      </a:r>
                      <a:endParaRPr lang="en-US" sz="1200" b="1" dirty="0">
                        <a:solidFill>
                          <a:schemeClr val="tx1"/>
                        </a:solidFill>
                        <a:latin typeface="Times New Roman"/>
                        <a:ea typeface="Times New Roman"/>
                        <a:cs typeface="Times New Roman"/>
                      </a:endParaRPr>
                    </a:p>
                  </a:txBody>
                  <a:tcPr marL="54107" marR="54107" marT="0" marB="0"/>
                </a:tc>
                <a:tc hMerge="1">
                  <a:txBody>
                    <a:bodyPr/>
                    <a:lstStyle/>
                    <a:p>
                      <a:endParaRPr lang="en-US"/>
                    </a:p>
                  </a:txBody>
                  <a:tcPr/>
                </a:tc>
                <a:tc gridSpan="2">
                  <a:txBody>
                    <a:bodyPr/>
                    <a:lstStyle/>
                    <a:p>
                      <a:pPr marL="0" marR="0">
                        <a:spcBef>
                          <a:spcPts val="0"/>
                        </a:spcBef>
                        <a:spcAft>
                          <a:spcPts val="0"/>
                        </a:spcAft>
                      </a:pPr>
                      <a:r>
                        <a:rPr lang="en-US" sz="1200" dirty="0"/>
                        <a:t>Personal</a:t>
                      </a:r>
                    </a:p>
                    <a:p>
                      <a:pPr marL="0" marR="0">
                        <a:spcBef>
                          <a:spcPts val="0"/>
                        </a:spcBef>
                        <a:spcAft>
                          <a:spcPts val="0"/>
                        </a:spcAft>
                      </a:pPr>
                      <a:r>
                        <a:rPr lang="en-US" sz="1200" dirty="0"/>
                        <a:t>Support</a:t>
                      </a:r>
                      <a:endParaRPr lang="en-US" sz="1200" b="1" dirty="0">
                        <a:solidFill>
                          <a:schemeClr val="tx1"/>
                        </a:solidFill>
                        <a:latin typeface="Times New Roman"/>
                        <a:ea typeface="Times New Roman"/>
                        <a:cs typeface="Times New Roman"/>
                      </a:endParaRPr>
                    </a:p>
                  </a:txBody>
                  <a:tcPr marL="54107" marR="54107" marT="0" marB="0"/>
                </a:tc>
                <a:tc hMerge="1">
                  <a:txBody>
                    <a:bodyPr/>
                    <a:lstStyle/>
                    <a:p>
                      <a:endParaRPr lang="en-US"/>
                    </a:p>
                  </a:txBody>
                  <a:tcPr/>
                </a:tc>
                <a:tc rowSpan="2">
                  <a:txBody>
                    <a:bodyPr/>
                    <a:lstStyle/>
                    <a:p>
                      <a:pPr marL="0" marR="0">
                        <a:spcBef>
                          <a:spcPts val="0"/>
                        </a:spcBef>
                        <a:spcAft>
                          <a:spcPts val="0"/>
                        </a:spcAft>
                      </a:pPr>
                      <a:endParaRPr lang="en-US" sz="1200" b="1" dirty="0">
                        <a:solidFill>
                          <a:schemeClr val="tx1"/>
                        </a:solidFill>
                        <a:latin typeface="Times New Roman"/>
                        <a:ea typeface="Times New Roman"/>
                        <a:cs typeface="Times New Roman"/>
                      </a:endParaRPr>
                    </a:p>
                  </a:txBody>
                  <a:tcPr marL="54107" marR="54107" marT="0" marB="0"/>
                </a:tc>
                <a:tc rowSpan="2">
                  <a:txBody>
                    <a:bodyPr/>
                    <a:lstStyle/>
                    <a:p>
                      <a:pPr marL="0" marR="0">
                        <a:spcBef>
                          <a:spcPts val="0"/>
                        </a:spcBef>
                        <a:spcAft>
                          <a:spcPts val="0"/>
                        </a:spcAft>
                      </a:pPr>
                      <a:endParaRPr lang="en-US" sz="1200" b="1" dirty="0">
                        <a:ln>
                          <a:solidFill>
                            <a:schemeClr val="tx1"/>
                          </a:solidFill>
                        </a:ln>
                        <a:solidFill>
                          <a:schemeClr val="tx1"/>
                        </a:solidFill>
                        <a:latin typeface="Times New Roman"/>
                        <a:ea typeface="Times New Roman"/>
                        <a:cs typeface="Times New Roman"/>
                      </a:endParaRPr>
                    </a:p>
                  </a:txBody>
                  <a:tcPr marL="54107" marR="54107" marT="0" marB="0"/>
                </a:tc>
                <a:extLst>
                  <a:ext uri="{0D108BD9-81ED-4DB2-BD59-A6C34878D82A}">
                    <a16:rowId xmlns:a16="http://schemas.microsoft.com/office/drawing/2014/main" val="10001"/>
                  </a:ext>
                </a:extLst>
              </a:tr>
              <a:tr h="154892">
                <a:tc vMerge="1">
                  <a:txBody>
                    <a:bodyPr/>
                    <a:lstStyle/>
                    <a:p>
                      <a:endParaRPr lang="en-US"/>
                    </a:p>
                  </a:txBody>
                  <a:tcPr/>
                </a:tc>
                <a:tc>
                  <a:txBody>
                    <a:bodyPr/>
                    <a:lstStyle/>
                    <a:p>
                      <a:pPr marL="0" marR="0" algn="ctr">
                        <a:spcBef>
                          <a:spcPts val="0"/>
                        </a:spcBef>
                        <a:spcAft>
                          <a:spcPts val="0"/>
                        </a:spcAft>
                      </a:pPr>
                      <a:r>
                        <a:rPr lang="en-US" sz="900"/>
                        <a:t>Y</a:t>
                      </a:r>
                      <a:endParaRPr lang="en-US" sz="900">
                        <a:solidFill>
                          <a:schemeClr val="tx1"/>
                        </a:solidFill>
                        <a:latin typeface="Times New Roman"/>
                        <a:ea typeface="Times New Roman"/>
                        <a:cs typeface="Times New Roman"/>
                      </a:endParaRPr>
                    </a:p>
                  </a:txBody>
                  <a:tcPr marL="54107" marR="54107" marT="0" marB="0"/>
                </a:tc>
                <a:tc>
                  <a:txBody>
                    <a:bodyPr/>
                    <a:lstStyle/>
                    <a:p>
                      <a:pPr marL="0" marR="0" algn="ctr">
                        <a:spcBef>
                          <a:spcPts val="0"/>
                        </a:spcBef>
                        <a:spcAft>
                          <a:spcPts val="0"/>
                        </a:spcAft>
                      </a:pPr>
                      <a:r>
                        <a:rPr lang="en-US" sz="900"/>
                        <a:t>N</a:t>
                      </a:r>
                      <a:endParaRPr lang="en-US" sz="900">
                        <a:solidFill>
                          <a:schemeClr val="tx1"/>
                        </a:solidFill>
                        <a:latin typeface="Times New Roman"/>
                        <a:ea typeface="Times New Roman"/>
                        <a:cs typeface="Times New Roman"/>
                      </a:endParaRPr>
                    </a:p>
                  </a:txBody>
                  <a:tcPr marL="54107" marR="54107" marT="0" marB="0"/>
                </a:tc>
                <a:tc>
                  <a:txBody>
                    <a:bodyPr/>
                    <a:lstStyle/>
                    <a:p>
                      <a:pPr marL="0" marR="0" algn="ctr">
                        <a:spcBef>
                          <a:spcPts val="0"/>
                        </a:spcBef>
                        <a:spcAft>
                          <a:spcPts val="0"/>
                        </a:spcAft>
                      </a:pPr>
                      <a:r>
                        <a:rPr lang="en-US" sz="900" dirty="0"/>
                        <a:t>Y</a:t>
                      </a:r>
                      <a:endParaRPr lang="en-US" sz="900" dirty="0">
                        <a:solidFill>
                          <a:schemeClr val="tx1"/>
                        </a:solidFill>
                        <a:latin typeface="Times New Roman"/>
                        <a:ea typeface="Times New Roman"/>
                        <a:cs typeface="Times New Roman"/>
                      </a:endParaRPr>
                    </a:p>
                  </a:txBody>
                  <a:tcPr marL="54107" marR="54107" marT="0" marB="0"/>
                </a:tc>
                <a:tc>
                  <a:txBody>
                    <a:bodyPr/>
                    <a:lstStyle/>
                    <a:p>
                      <a:pPr marL="0" marR="0" algn="ctr">
                        <a:spcBef>
                          <a:spcPts val="0"/>
                        </a:spcBef>
                        <a:spcAft>
                          <a:spcPts val="0"/>
                        </a:spcAft>
                      </a:pPr>
                      <a:r>
                        <a:rPr lang="en-US" sz="900"/>
                        <a:t>N</a:t>
                      </a:r>
                      <a:endParaRPr lang="en-US" sz="900">
                        <a:solidFill>
                          <a:schemeClr val="tx1"/>
                        </a:solidFill>
                        <a:latin typeface="Times New Roman"/>
                        <a:ea typeface="Times New Roman"/>
                        <a:cs typeface="Times New Roman"/>
                      </a:endParaRPr>
                    </a:p>
                  </a:txBody>
                  <a:tcPr marL="54107" marR="54107" marT="0" marB="0"/>
                </a:tc>
                <a:tc>
                  <a:txBody>
                    <a:bodyPr/>
                    <a:lstStyle/>
                    <a:p>
                      <a:pPr marL="0" marR="0" algn="ctr">
                        <a:spcBef>
                          <a:spcPts val="0"/>
                        </a:spcBef>
                        <a:spcAft>
                          <a:spcPts val="0"/>
                        </a:spcAft>
                      </a:pPr>
                      <a:r>
                        <a:rPr lang="en-US" sz="900"/>
                        <a:t>Y</a:t>
                      </a:r>
                      <a:endParaRPr lang="en-US" sz="900">
                        <a:solidFill>
                          <a:schemeClr val="tx1"/>
                        </a:solidFill>
                        <a:latin typeface="Times New Roman"/>
                        <a:ea typeface="Times New Roman"/>
                        <a:cs typeface="Times New Roman"/>
                      </a:endParaRPr>
                    </a:p>
                  </a:txBody>
                  <a:tcPr marL="54107" marR="54107" marT="0" marB="0"/>
                </a:tc>
                <a:tc>
                  <a:txBody>
                    <a:bodyPr/>
                    <a:lstStyle/>
                    <a:p>
                      <a:pPr marL="0" marR="0" algn="ctr">
                        <a:spcBef>
                          <a:spcPts val="0"/>
                        </a:spcBef>
                        <a:spcAft>
                          <a:spcPts val="0"/>
                        </a:spcAft>
                      </a:pPr>
                      <a:r>
                        <a:rPr lang="en-US" sz="900"/>
                        <a:t>N</a:t>
                      </a:r>
                      <a:endParaRPr lang="en-US" sz="900">
                        <a:solidFill>
                          <a:schemeClr val="tx1"/>
                        </a:solidFill>
                        <a:latin typeface="Times New Roman"/>
                        <a:ea typeface="Times New Roman"/>
                        <a:cs typeface="Times New Roman"/>
                      </a:endParaRPr>
                    </a:p>
                  </a:txBody>
                  <a:tcPr marL="54107" marR="54107" marT="0" marB="0"/>
                </a:tc>
                <a:tc>
                  <a:txBody>
                    <a:bodyPr/>
                    <a:lstStyle/>
                    <a:p>
                      <a:pPr marL="0" marR="0" algn="ctr">
                        <a:spcBef>
                          <a:spcPts val="0"/>
                        </a:spcBef>
                        <a:spcAft>
                          <a:spcPts val="0"/>
                        </a:spcAft>
                      </a:pPr>
                      <a:r>
                        <a:rPr lang="en-US" sz="900"/>
                        <a:t>Y</a:t>
                      </a:r>
                      <a:endParaRPr lang="en-US" sz="900">
                        <a:solidFill>
                          <a:schemeClr val="tx1"/>
                        </a:solidFill>
                        <a:latin typeface="Times New Roman"/>
                        <a:ea typeface="Times New Roman"/>
                        <a:cs typeface="Times New Roman"/>
                      </a:endParaRPr>
                    </a:p>
                  </a:txBody>
                  <a:tcPr marL="54107" marR="54107" marT="0" marB="0"/>
                </a:tc>
                <a:tc>
                  <a:txBody>
                    <a:bodyPr/>
                    <a:lstStyle/>
                    <a:p>
                      <a:pPr marL="0" marR="0" algn="ctr">
                        <a:spcBef>
                          <a:spcPts val="0"/>
                        </a:spcBef>
                        <a:spcAft>
                          <a:spcPts val="0"/>
                        </a:spcAft>
                      </a:pPr>
                      <a:r>
                        <a:rPr lang="en-US" sz="900"/>
                        <a:t>N</a:t>
                      </a:r>
                      <a:endParaRPr lang="en-US" sz="900">
                        <a:solidFill>
                          <a:schemeClr val="tx1"/>
                        </a:solidFill>
                        <a:latin typeface="Times New Roman"/>
                        <a:ea typeface="Times New Roman"/>
                        <a:cs typeface="Times New Roman"/>
                      </a:endParaRPr>
                    </a:p>
                  </a:txBody>
                  <a:tcPr marL="54107" marR="54107"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4665862">
                <a:tc>
                  <a:txBody>
                    <a:bodyPr/>
                    <a:lstStyle/>
                    <a:p>
                      <a:pPr marL="0" marR="0">
                        <a:spcBef>
                          <a:spcPts val="0"/>
                        </a:spcBef>
                        <a:spcAft>
                          <a:spcPts val="0"/>
                        </a:spcAft>
                      </a:pPr>
                      <a:endParaRPr lang="en-US" sz="900" dirty="0"/>
                    </a:p>
                    <a:p>
                      <a:pPr marL="0" marR="0">
                        <a:spcBef>
                          <a:spcPts val="0"/>
                        </a:spcBef>
                        <a:spcAft>
                          <a:spcPts val="0"/>
                        </a:spcAft>
                      </a:pPr>
                      <a:r>
                        <a:rPr lang="en-US" sz="1200" baseline="0" dirty="0"/>
                        <a:t>Free Play/Parent Talk</a:t>
                      </a:r>
                    </a:p>
                    <a:p>
                      <a:pPr marL="0" marR="0">
                        <a:spcBef>
                          <a:spcPts val="0"/>
                        </a:spcBef>
                        <a:spcAft>
                          <a:spcPts val="0"/>
                        </a:spcAft>
                      </a:pPr>
                      <a:endParaRPr lang="en-US" sz="1200" baseline="0" dirty="0"/>
                    </a:p>
                    <a:p>
                      <a:pPr marL="0" marR="0">
                        <a:spcBef>
                          <a:spcPts val="0"/>
                        </a:spcBef>
                        <a:spcAft>
                          <a:spcPts val="0"/>
                        </a:spcAft>
                      </a:pPr>
                      <a:r>
                        <a:rPr lang="en-US" sz="1200" baseline="0" dirty="0"/>
                        <a:t>Snack</a:t>
                      </a:r>
                    </a:p>
                    <a:p>
                      <a:pPr marL="0" marR="0">
                        <a:spcBef>
                          <a:spcPts val="0"/>
                        </a:spcBef>
                        <a:spcAft>
                          <a:spcPts val="0"/>
                        </a:spcAft>
                      </a:pPr>
                      <a:endParaRPr lang="en-US" sz="1200" baseline="0" dirty="0"/>
                    </a:p>
                    <a:p>
                      <a:pPr marL="0" marR="0">
                        <a:spcBef>
                          <a:spcPts val="0"/>
                        </a:spcBef>
                        <a:spcAft>
                          <a:spcPts val="0"/>
                        </a:spcAft>
                      </a:pPr>
                      <a:r>
                        <a:rPr lang="en-US" sz="1200" baseline="0" dirty="0"/>
                        <a:t>Circle Time                             </a:t>
                      </a:r>
                    </a:p>
                    <a:p>
                      <a:pPr marL="0" marR="0">
                        <a:spcBef>
                          <a:spcPts val="0"/>
                        </a:spcBef>
                        <a:spcAft>
                          <a:spcPts val="0"/>
                        </a:spcAft>
                      </a:pPr>
                      <a:r>
                        <a:rPr lang="en-US" sz="1200" baseline="0" dirty="0"/>
                        <a:t>           calendar</a:t>
                      </a:r>
                    </a:p>
                    <a:p>
                      <a:pPr marL="0" marR="0">
                        <a:spcBef>
                          <a:spcPts val="0"/>
                        </a:spcBef>
                        <a:spcAft>
                          <a:spcPts val="0"/>
                        </a:spcAft>
                      </a:pPr>
                      <a:r>
                        <a:rPr lang="en-US" sz="1200" baseline="0" dirty="0"/>
                        <a:t>            colors, </a:t>
                      </a:r>
                    </a:p>
                    <a:p>
                      <a:pPr marL="0" marR="0">
                        <a:spcBef>
                          <a:spcPts val="0"/>
                        </a:spcBef>
                        <a:spcAft>
                          <a:spcPts val="0"/>
                        </a:spcAft>
                      </a:pPr>
                      <a:r>
                        <a:rPr lang="en-US" sz="1200" baseline="0" dirty="0"/>
                        <a:t>            seasons</a:t>
                      </a:r>
                    </a:p>
                    <a:p>
                      <a:pPr marL="0" marR="0">
                        <a:spcBef>
                          <a:spcPts val="0"/>
                        </a:spcBef>
                        <a:spcAft>
                          <a:spcPts val="0"/>
                        </a:spcAft>
                      </a:pPr>
                      <a:endParaRPr lang="en-US" sz="1200" baseline="0" dirty="0"/>
                    </a:p>
                    <a:p>
                      <a:pPr marL="0" marR="0">
                        <a:spcBef>
                          <a:spcPts val="0"/>
                        </a:spcBef>
                        <a:spcAft>
                          <a:spcPts val="0"/>
                        </a:spcAft>
                      </a:pPr>
                      <a:r>
                        <a:rPr lang="en-US" sz="1200" baseline="0" dirty="0"/>
                        <a:t>Theme</a:t>
                      </a:r>
                    </a:p>
                    <a:p>
                      <a:pPr marL="0" marR="0">
                        <a:spcBef>
                          <a:spcPts val="0"/>
                        </a:spcBef>
                        <a:spcAft>
                          <a:spcPts val="0"/>
                        </a:spcAft>
                      </a:pPr>
                      <a:endParaRPr lang="en-US" sz="1200" baseline="0" dirty="0"/>
                    </a:p>
                    <a:p>
                      <a:pPr marL="0" marR="0">
                        <a:spcBef>
                          <a:spcPts val="0"/>
                        </a:spcBef>
                        <a:spcAft>
                          <a:spcPts val="0"/>
                        </a:spcAft>
                      </a:pPr>
                      <a:r>
                        <a:rPr lang="en-US" sz="1200" baseline="0" dirty="0"/>
                        <a:t>Small Groups /Centers</a:t>
                      </a:r>
                    </a:p>
                    <a:p>
                      <a:pPr marL="0" marR="0">
                        <a:spcBef>
                          <a:spcPts val="0"/>
                        </a:spcBef>
                        <a:spcAft>
                          <a:spcPts val="0"/>
                        </a:spcAft>
                      </a:pPr>
                      <a:endParaRPr lang="en-US" sz="1200" baseline="0" dirty="0"/>
                    </a:p>
                    <a:p>
                      <a:pPr marL="0" marR="0">
                        <a:spcBef>
                          <a:spcPts val="0"/>
                        </a:spcBef>
                        <a:spcAft>
                          <a:spcPts val="0"/>
                        </a:spcAft>
                      </a:pPr>
                      <a:r>
                        <a:rPr lang="en-US" sz="1200" baseline="0" dirty="0"/>
                        <a:t>Outside play</a:t>
                      </a:r>
                    </a:p>
                    <a:p>
                      <a:pPr marL="0" marR="0">
                        <a:spcBef>
                          <a:spcPts val="0"/>
                        </a:spcBef>
                        <a:spcAft>
                          <a:spcPts val="0"/>
                        </a:spcAft>
                      </a:pPr>
                      <a:endParaRPr lang="en-US" sz="1200" baseline="0" dirty="0"/>
                    </a:p>
                    <a:p>
                      <a:pPr marL="0" marR="0">
                        <a:spcBef>
                          <a:spcPts val="0"/>
                        </a:spcBef>
                        <a:spcAft>
                          <a:spcPts val="0"/>
                        </a:spcAft>
                      </a:pPr>
                      <a:r>
                        <a:rPr lang="en-US" sz="1200" baseline="0" dirty="0"/>
                        <a:t>Story time/lunch prep</a:t>
                      </a:r>
                    </a:p>
                    <a:p>
                      <a:pPr marL="0" marR="0">
                        <a:spcBef>
                          <a:spcPts val="0"/>
                        </a:spcBef>
                        <a:spcAft>
                          <a:spcPts val="0"/>
                        </a:spcAft>
                      </a:pPr>
                      <a:endParaRPr lang="en-US" sz="1200" baseline="0" dirty="0"/>
                    </a:p>
                    <a:p>
                      <a:pPr marL="0" marR="0">
                        <a:spcBef>
                          <a:spcPts val="0"/>
                        </a:spcBef>
                        <a:spcAft>
                          <a:spcPts val="0"/>
                        </a:spcAft>
                      </a:pPr>
                      <a:r>
                        <a:rPr lang="en-US" sz="1200" baseline="0" dirty="0"/>
                        <a:t>Lunch</a:t>
                      </a:r>
                    </a:p>
                    <a:p>
                      <a:pPr marL="0" marR="0">
                        <a:spcBef>
                          <a:spcPts val="0"/>
                        </a:spcBef>
                        <a:spcAft>
                          <a:spcPts val="0"/>
                        </a:spcAft>
                      </a:pPr>
                      <a:endParaRPr lang="en-US" sz="1200" baseline="0" dirty="0"/>
                    </a:p>
                    <a:p>
                      <a:pPr marL="0" marR="0">
                        <a:spcBef>
                          <a:spcPts val="0"/>
                        </a:spcBef>
                        <a:spcAft>
                          <a:spcPts val="0"/>
                        </a:spcAft>
                      </a:pPr>
                      <a:r>
                        <a:rPr lang="en-US" sz="1200" baseline="0" dirty="0"/>
                        <a:t>Nap</a:t>
                      </a:r>
                    </a:p>
                    <a:p>
                      <a:pPr marL="0" marR="0">
                        <a:spcBef>
                          <a:spcPts val="0"/>
                        </a:spcBef>
                        <a:spcAft>
                          <a:spcPts val="0"/>
                        </a:spcAft>
                      </a:pPr>
                      <a:endParaRPr lang="en-US" sz="1200" baseline="0" dirty="0"/>
                    </a:p>
                    <a:p>
                      <a:pPr marL="0" marR="0">
                        <a:spcBef>
                          <a:spcPts val="0"/>
                        </a:spcBef>
                        <a:spcAft>
                          <a:spcPts val="0"/>
                        </a:spcAft>
                      </a:pPr>
                      <a:r>
                        <a:rPr lang="en-US" sz="1200" baseline="0" dirty="0"/>
                        <a:t>Quiet Play / personal care</a:t>
                      </a:r>
                    </a:p>
                    <a:p>
                      <a:pPr marL="0" marR="0">
                        <a:spcBef>
                          <a:spcPts val="0"/>
                        </a:spcBef>
                        <a:spcAft>
                          <a:spcPts val="0"/>
                        </a:spcAft>
                      </a:pPr>
                      <a:endParaRPr lang="en-US" sz="1200" baseline="0" dirty="0"/>
                    </a:p>
                    <a:p>
                      <a:pPr marL="0" marR="0">
                        <a:spcBef>
                          <a:spcPts val="0"/>
                        </a:spcBef>
                        <a:spcAft>
                          <a:spcPts val="0"/>
                        </a:spcAft>
                      </a:pPr>
                      <a:endParaRPr lang="en-US" sz="1200" baseline="0" dirty="0"/>
                    </a:p>
                    <a:p>
                      <a:pPr marL="0" marR="0">
                        <a:spcBef>
                          <a:spcPts val="0"/>
                        </a:spcBef>
                        <a:spcAft>
                          <a:spcPts val="0"/>
                        </a:spcAft>
                      </a:pPr>
                      <a:r>
                        <a:rPr lang="en-US" sz="1200" baseline="0" dirty="0"/>
                        <a:t>Free play/Outside</a:t>
                      </a:r>
                    </a:p>
                    <a:p>
                      <a:pPr marL="0" marR="0">
                        <a:spcBef>
                          <a:spcPts val="0"/>
                        </a:spcBef>
                        <a:spcAft>
                          <a:spcPts val="0"/>
                        </a:spcAft>
                      </a:pPr>
                      <a:endParaRPr lang="en-US" sz="1100" baseline="0" dirty="0"/>
                    </a:p>
                    <a:p>
                      <a:pPr marL="0" marR="0">
                        <a:spcBef>
                          <a:spcPts val="0"/>
                        </a:spcBef>
                        <a:spcAft>
                          <a:spcPts val="0"/>
                        </a:spcAft>
                      </a:pPr>
                      <a:endParaRPr lang="en-US" sz="1100" baseline="0" dirty="0">
                        <a:solidFill>
                          <a:schemeClr val="tx1"/>
                        </a:solidFill>
                        <a:latin typeface="Times New Roman"/>
                        <a:ea typeface="Times New Roman"/>
                        <a:cs typeface="Times New Roman"/>
                      </a:endParaRPr>
                    </a:p>
                  </a:txBody>
                  <a:tcPr marL="54107" marR="54107" marT="0" marB="0"/>
                </a:tc>
                <a:tc>
                  <a:txBody>
                    <a:bodyPr/>
                    <a:lstStyle/>
                    <a:p>
                      <a:pPr marL="0" marR="0">
                        <a:spcBef>
                          <a:spcPts val="0"/>
                        </a:spcBef>
                        <a:spcAft>
                          <a:spcPts val="0"/>
                        </a:spcAft>
                      </a:pPr>
                      <a:endParaRPr lang="en-US" sz="900" dirty="0">
                        <a:solidFill>
                          <a:schemeClr val="tx1"/>
                        </a:solidFill>
                        <a:latin typeface="Times New Roman"/>
                        <a:ea typeface="Times New Roman"/>
                        <a:cs typeface="Times New Roman"/>
                      </a:endParaRPr>
                    </a:p>
                  </a:txBody>
                  <a:tcPr marL="54107" marR="54107" marT="0" marB="0"/>
                </a:tc>
                <a:tc>
                  <a:txBody>
                    <a:bodyPr/>
                    <a:lstStyle/>
                    <a:p>
                      <a:pPr marL="0" marR="0">
                        <a:spcBef>
                          <a:spcPts val="0"/>
                        </a:spcBef>
                        <a:spcAft>
                          <a:spcPts val="0"/>
                        </a:spcAft>
                      </a:pPr>
                      <a:endParaRPr lang="en-US" sz="900" dirty="0">
                        <a:solidFill>
                          <a:schemeClr val="tx1"/>
                        </a:solidFill>
                        <a:latin typeface="Times New Roman"/>
                        <a:ea typeface="Times New Roman"/>
                        <a:cs typeface="Times New Roman"/>
                      </a:endParaRPr>
                    </a:p>
                  </a:txBody>
                  <a:tcPr marL="54107" marR="54107" marT="0" marB="0"/>
                </a:tc>
                <a:tc>
                  <a:txBody>
                    <a:bodyPr/>
                    <a:lstStyle/>
                    <a:p>
                      <a:pPr marL="0" marR="0">
                        <a:spcBef>
                          <a:spcPts val="0"/>
                        </a:spcBef>
                        <a:spcAft>
                          <a:spcPts val="0"/>
                        </a:spcAft>
                      </a:pPr>
                      <a:endParaRPr lang="en-US" sz="900" dirty="0">
                        <a:solidFill>
                          <a:schemeClr val="tx1"/>
                        </a:solidFill>
                        <a:latin typeface="Times New Roman"/>
                        <a:ea typeface="Times New Roman"/>
                        <a:cs typeface="Times New Roman"/>
                      </a:endParaRPr>
                    </a:p>
                  </a:txBody>
                  <a:tcPr marL="54107" marR="54107" marT="0" marB="0"/>
                </a:tc>
                <a:tc>
                  <a:txBody>
                    <a:bodyPr/>
                    <a:lstStyle/>
                    <a:p>
                      <a:pPr marL="0" marR="0">
                        <a:spcBef>
                          <a:spcPts val="0"/>
                        </a:spcBef>
                        <a:spcAft>
                          <a:spcPts val="0"/>
                        </a:spcAft>
                      </a:pPr>
                      <a:endParaRPr lang="en-US" sz="900" dirty="0">
                        <a:solidFill>
                          <a:schemeClr val="tx1"/>
                        </a:solidFill>
                        <a:latin typeface="Times New Roman"/>
                        <a:ea typeface="Times New Roman"/>
                        <a:cs typeface="Times New Roman"/>
                      </a:endParaRPr>
                    </a:p>
                  </a:txBody>
                  <a:tcPr marL="54107" marR="54107" marT="0" marB="0"/>
                </a:tc>
                <a:tc>
                  <a:txBody>
                    <a:bodyPr/>
                    <a:lstStyle/>
                    <a:p>
                      <a:pPr marL="0" marR="0">
                        <a:spcBef>
                          <a:spcPts val="0"/>
                        </a:spcBef>
                        <a:spcAft>
                          <a:spcPts val="0"/>
                        </a:spcAft>
                      </a:pPr>
                      <a:endParaRPr lang="en-US" sz="900" dirty="0">
                        <a:solidFill>
                          <a:schemeClr val="tx1"/>
                        </a:solidFill>
                        <a:latin typeface="Times New Roman"/>
                        <a:ea typeface="Times New Roman"/>
                        <a:cs typeface="Times New Roman"/>
                      </a:endParaRPr>
                    </a:p>
                  </a:txBody>
                  <a:tcPr marL="54107" marR="54107" marT="0" marB="0"/>
                </a:tc>
                <a:tc>
                  <a:txBody>
                    <a:bodyPr/>
                    <a:lstStyle/>
                    <a:p>
                      <a:pPr marL="0" marR="0">
                        <a:spcBef>
                          <a:spcPts val="0"/>
                        </a:spcBef>
                        <a:spcAft>
                          <a:spcPts val="0"/>
                        </a:spcAft>
                      </a:pPr>
                      <a:endParaRPr lang="en-US" sz="900" dirty="0">
                        <a:solidFill>
                          <a:schemeClr val="tx1"/>
                        </a:solidFill>
                        <a:latin typeface="Times New Roman"/>
                        <a:ea typeface="Times New Roman"/>
                        <a:cs typeface="Times New Roman"/>
                      </a:endParaRPr>
                    </a:p>
                  </a:txBody>
                  <a:tcPr marL="54107" marR="54107" marT="0" marB="0"/>
                </a:tc>
                <a:tc>
                  <a:txBody>
                    <a:bodyPr/>
                    <a:lstStyle/>
                    <a:p>
                      <a:pPr marL="0" marR="0">
                        <a:spcBef>
                          <a:spcPts val="0"/>
                        </a:spcBef>
                        <a:spcAft>
                          <a:spcPts val="0"/>
                        </a:spcAft>
                      </a:pPr>
                      <a:endParaRPr lang="en-US" sz="900" dirty="0">
                        <a:solidFill>
                          <a:schemeClr val="tx1"/>
                        </a:solidFill>
                        <a:latin typeface="Times New Roman"/>
                        <a:ea typeface="Times New Roman"/>
                        <a:cs typeface="Times New Roman"/>
                      </a:endParaRPr>
                    </a:p>
                  </a:txBody>
                  <a:tcPr marL="54107" marR="54107" marT="0" marB="0"/>
                </a:tc>
                <a:tc>
                  <a:txBody>
                    <a:bodyPr/>
                    <a:lstStyle/>
                    <a:p>
                      <a:pPr marL="0" marR="0">
                        <a:spcBef>
                          <a:spcPts val="0"/>
                        </a:spcBef>
                        <a:spcAft>
                          <a:spcPts val="0"/>
                        </a:spcAft>
                      </a:pPr>
                      <a:endParaRPr lang="en-US" sz="900" dirty="0">
                        <a:solidFill>
                          <a:schemeClr val="tx1"/>
                        </a:solidFill>
                        <a:latin typeface="Times New Roman"/>
                        <a:ea typeface="Times New Roman"/>
                        <a:cs typeface="Times New Roman"/>
                      </a:endParaRPr>
                    </a:p>
                  </a:txBody>
                  <a:tcPr marL="54107" marR="54107" marT="0" marB="0"/>
                </a:tc>
                <a:tc>
                  <a:txBody>
                    <a:bodyPr/>
                    <a:lstStyle/>
                    <a:p>
                      <a:pPr marL="0" marR="0">
                        <a:spcBef>
                          <a:spcPts val="0"/>
                        </a:spcBef>
                        <a:spcAft>
                          <a:spcPts val="0"/>
                        </a:spcAft>
                      </a:pPr>
                      <a:endParaRPr lang="en-US" sz="900" dirty="0">
                        <a:solidFill>
                          <a:schemeClr val="tx1"/>
                        </a:solidFill>
                        <a:latin typeface="Times New Roman"/>
                        <a:ea typeface="Times New Roman"/>
                        <a:cs typeface="Times New Roman"/>
                      </a:endParaRPr>
                    </a:p>
                  </a:txBody>
                  <a:tcPr marL="54107" marR="54107" marT="0" marB="0"/>
                </a:tc>
                <a:tc>
                  <a:txBody>
                    <a:bodyPr/>
                    <a:lstStyle/>
                    <a:p>
                      <a:pPr marL="0" marR="0">
                        <a:spcBef>
                          <a:spcPts val="0"/>
                        </a:spcBef>
                        <a:spcAft>
                          <a:spcPts val="0"/>
                        </a:spcAft>
                      </a:pPr>
                      <a:endParaRPr lang="en-US" sz="900" dirty="0">
                        <a:solidFill>
                          <a:schemeClr val="tx1"/>
                        </a:solidFill>
                        <a:latin typeface="Times New Roman"/>
                        <a:ea typeface="Times New Roman"/>
                        <a:cs typeface="Times New Roman"/>
                      </a:endParaRPr>
                    </a:p>
                  </a:txBody>
                  <a:tcPr marL="54107" marR="54107"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8AF8CD4C-C97C-D243-B785-C8673943C6F0}"/>
              </a:ext>
            </a:extLst>
          </p:cNvPr>
          <p:cNvSpPr>
            <a:spLocks noGrp="1" noChangeArrowheads="1"/>
          </p:cNvSpPr>
          <p:nvPr>
            <p:ph type="title"/>
          </p:nvPr>
        </p:nvSpPr>
        <p:spPr>
          <a:xfrm>
            <a:off x="838200" y="67254"/>
            <a:ext cx="10515600" cy="625473"/>
          </a:xfrm>
        </p:spPr>
        <p:txBody>
          <a:bodyPr/>
          <a:lstStyle/>
          <a:p>
            <a:pPr algn="ctr"/>
            <a:r>
              <a:rPr lang="en-US" altLang="en-US" dirty="0"/>
              <a:t>IEP Analysis</a:t>
            </a:r>
          </a:p>
        </p:txBody>
      </p:sp>
      <p:graphicFrame>
        <p:nvGraphicFramePr>
          <p:cNvPr id="5" name="Content Placeholder 4">
            <a:extLst>
              <a:ext uri="{FF2B5EF4-FFF2-40B4-BE49-F238E27FC236}">
                <a16:creationId xmlns:a16="http://schemas.microsoft.com/office/drawing/2014/main" id="{0B9956D6-F4B0-AC42-9737-43430A587C2B}"/>
              </a:ext>
            </a:extLst>
          </p:cNvPr>
          <p:cNvGraphicFramePr>
            <a:graphicFrameLocks noGrp="1"/>
          </p:cNvGraphicFramePr>
          <p:nvPr>
            <p:ph idx="1"/>
            <p:extLst>
              <p:ext uri="{D42A27DB-BD31-4B8C-83A1-F6EECF244321}">
                <p14:modId xmlns:p14="http://schemas.microsoft.com/office/powerpoint/2010/main" val="2731622306"/>
              </p:ext>
            </p:extLst>
          </p:nvPr>
        </p:nvGraphicFramePr>
        <p:xfrm>
          <a:off x="1066799" y="838200"/>
          <a:ext cx="10300511" cy="6446520"/>
        </p:xfrm>
        <a:graphic>
          <a:graphicData uri="http://schemas.openxmlformats.org/drawingml/2006/table">
            <a:tbl>
              <a:tblPr>
                <a:tableStyleId>{616DA210-FB5B-4158-B5E0-FEB733F419BA}</a:tableStyleId>
              </a:tblPr>
              <a:tblGrid>
                <a:gridCol w="1989961">
                  <a:extLst>
                    <a:ext uri="{9D8B030D-6E8A-4147-A177-3AD203B41FA5}">
                      <a16:colId xmlns:a16="http://schemas.microsoft.com/office/drawing/2014/main" val="20000"/>
                    </a:ext>
                  </a:extLst>
                </a:gridCol>
                <a:gridCol w="1394192">
                  <a:extLst>
                    <a:ext uri="{9D8B030D-6E8A-4147-A177-3AD203B41FA5}">
                      <a16:colId xmlns:a16="http://schemas.microsoft.com/office/drawing/2014/main" val="20001"/>
                    </a:ext>
                  </a:extLst>
                </a:gridCol>
                <a:gridCol w="837878">
                  <a:extLst>
                    <a:ext uri="{9D8B030D-6E8A-4147-A177-3AD203B41FA5}">
                      <a16:colId xmlns:a16="http://schemas.microsoft.com/office/drawing/2014/main" val="20002"/>
                    </a:ext>
                  </a:extLst>
                </a:gridCol>
                <a:gridCol w="733143">
                  <a:extLst>
                    <a:ext uri="{9D8B030D-6E8A-4147-A177-3AD203B41FA5}">
                      <a16:colId xmlns:a16="http://schemas.microsoft.com/office/drawing/2014/main" val="20003"/>
                    </a:ext>
                  </a:extLst>
                </a:gridCol>
                <a:gridCol w="1885226">
                  <a:extLst>
                    <a:ext uri="{9D8B030D-6E8A-4147-A177-3AD203B41FA5}">
                      <a16:colId xmlns:a16="http://schemas.microsoft.com/office/drawing/2014/main" val="20004"/>
                    </a:ext>
                  </a:extLst>
                </a:gridCol>
                <a:gridCol w="1256819">
                  <a:extLst>
                    <a:ext uri="{9D8B030D-6E8A-4147-A177-3AD203B41FA5}">
                      <a16:colId xmlns:a16="http://schemas.microsoft.com/office/drawing/2014/main" val="20005"/>
                    </a:ext>
                  </a:extLst>
                </a:gridCol>
                <a:gridCol w="1051209">
                  <a:extLst>
                    <a:ext uri="{9D8B030D-6E8A-4147-A177-3AD203B41FA5}">
                      <a16:colId xmlns:a16="http://schemas.microsoft.com/office/drawing/2014/main" val="20006"/>
                    </a:ext>
                  </a:extLst>
                </a:gridCol>
                <a:gridCol w="1152083">
                  <a:extLst>
                    <a:ext uri="{9D8B030D-6E8A-4147-A177-3AD203B41FA5}">
                      <a16:colId xmlns:a16="http://schemas.microsoft.com/office/drawing/2014/main" val="20007"/>
                    </a:ext>
                  </a:extLst>
                </a:gridCol>
              </a:tblGrid>
              <a:tr h="509140">
                <a:tc>
                  <a:txBody>
                    <a:bodyPr/>
                    <a:lstStyle/>
                    <a:p>
                      <a:pPr marL="0" marR="0">
                        <a:spcBef>
                          <a:spcPts val="0"/>
                        </a:spcBef>
                        <a:spcAft>
                          <a:spcPts val="0"/>
                        </a:spcAft>
                      </a:pPr>
                      <a:r>
                        <a:rPr lang="en-US" sz="1100" dirty="0"/>
                        <a:t>General Class Activities</a:t>
                      </a:r>
                    </a:p>
                    <a:p>
                      <a:pPr marL="0" marR="0">
                        <a:spcBef>
                          <a:spcPts val="0"/>
                        </a:spcBef>
                        <a:spcAft>
                          <a:spcPts val="0"/>
                        </a:spcAft>
                      </a:pPr>
                      <a:r>
                        <a:rPr lang="en-US" sz="1100" dirty="0"/>
                        <a:t>IEP Goals</a:t>
                      </a:r>
                      <a:endParaRPr lang="en-US" sz="1100" dirty="0">
                        <a:latin typeface="Times New Roman"/>
                        <a:ea typeface="Times New Roman"/>
                        <a:cs typeface="Times New Roman"/>
                      </a:endParaRPr>
                    </a:p>
                  </a:txBody>
                  <a:tcPr marL="62096" marR="62096" marT="0" marB="0"/>
                </a:tc>
                <a:tc>
                  <a:txBody>
                    <a:bodyPr/>
                    <a:lstStyle/>
                    <a:p>
                      <a:pPr marL="0" marR="0">
                        <a:spcBef>
                          <a:spcPts val="0"/>
                        </a:spcBef>
                        <a:spcAft>
                          <a:spcPts val="0"/>
                        </a:spcAft>
                      </a:pPr>
                      <a:endParaRPr lang="en-US" sz="1100" dirty="0"/>
                    </a:p>
                    <a:p>
                      <a:pPr marL="0" marR="0">
                        <a:spcBef>
                          <a:spcPts val="0"/>
                        </a:spcBef>
                        <a:spcAft>
                          <a:spcPts val="0"/>
                        </a:spcAft>
                      </a:pPr>
                      <a:r>
                        <a:rPr lang="en-US" sz="1100" dirty="0"/>
                        <a:t>Morning</a:t>
                      </a:r>
                      <a:r>
                        <a:rPr lang="en-US" sz="1100" baseline="0" dirty="0"/>
                        <a:t> Greeting</a:t>
                      </a:r>
                      <a:endParaRPr lang="en-US" sz="1100" b="1" dirty="0">
                        <a:latin typeface="Tahoma"/>
                        <a:ea typeface="Times New Roman"/>
                        <a:cs typeface="Times New Roman"/>
                      </a:endParaRPr>
                    </a:p>
                  </a:txBody>
                  <a:tcPr marL="62096" marR="62096" marT="0" marB="0"/>
                </a:tc>
                <a:tc>
                  <a:txBody>
                    <a:bodyPr/>
                    <a:lstStyle/>
                    <a:p>
                      <a:r>
                        <a:rPr lang="en-US" sz="1200" dirty="0"/>
                        <a:t> </a:t>
                      </a:r>
                    </a:p>
                    <a:p>
                      <a:r>
                        <a:rPr lang="en-US" sz="1200" dirty="0"/>
                        <a:t>Snack</a:t>
                      </a:r>
                      <a:endParaRPr lang="en-US" sz="1200" b="1" dirty="0">
                        <a:latin typeface="Arial" pitchFamily="34" charset="0"/>
                        <a:cs typeface="Arial" pitchFamily="34" charset="0"/>
                      </a:endParaRPr>
                    </a:p>
                  </a:txBody>
                  <a:tcPr marL="62096" marR="62096" marT="0" marB="0"/>
                </a:tc>
                <a:tc>
                  <a:txBody>
                    <a:bodyPr/>
                    <a:lstStyle/>
                    <a:p>
                      <a:endParaRPr lang="en-US" sz="1200" dirty="0"/>
                    </a:p>
                    <a:p>
                      <a:r>
                        <a:rPr lang="en-US" sz="1200" dirty="0"/>
                        <a:t>Circle</a:t>
                      </a:r>
                      <a:endParaRPr lang="en-US" sz="1200" b="1" dirty="0">
                        <a:latin typeface="Arial" pitchFamily="34" charset="0"/>
                        <a:cs typeface="Arial" pitchFamily="34" charset="0"/>
                      </a:endParaRPr>
                    </a:p>
                  </a:txBody>
                  <a:tcPr marL="62096" marR="62096" marT="0" marB="0"/>
                </a:tc>
                <a:tc>
                  <a:txBody>
                    <a:bodyPr/>
                    <a:lstStyle/>
                    <a:p>
                      <a:pPr marL="0" marR="0">
                        <a:spcBef>
                          <a:spcPts val="0"/>
                        </a:spcBef>
                        <a:spcAft>
                          <a:spcPts val="0"/>
                        </a:spcAft>
                      </a:pPr>
                      <a:endParaRPr lang="en-US" sz="1200" dirty="0"/>
                    </a:p>
                    <a:p>
                      <a:pPr marL="0" marR="0">
                        <a:spcBef>
                          <a:spcPts val="0"/>
                        </a:spcBef>
                        <a:spcAft>
                          <a:spcPts val="0"/>
                        </a:spcAft>
                      </a:pPr>
                      <a:r>
                        <a:rPr lang="en-US" sz="1200" dirty="0"/>
                        <a:t>Out</a:t>
                      </a:r>
                      <a:r>
                        <a:rPr lang="en-US" sz="1200" baseline="0" dirty="0"/>
                        <a:t> door play or</a:t>
                      </a:r>
                    </a:p>
                    <a:p>
                      <a:pPr marL="0" marR="0">
                        <a:spcBef>
                          <a:spcPts val="0"/>
                        </a:spcBef>
                        <a:spcAft>
                          <a:spcPts val="0"/>
                        </a:spcAft>
                      </a:pPr>
                      <a:r>
                        <a:rPr lang="en-US" sz="1200" baseline="0" dirty="0"/>
                        <a:t>Gross  motor</a:t>
                      </a:r>
                      <a:endParaRPr lang="en-US" sz="1200" b="1" dirty="0">
                        <a:latin typeface="Arial" pitchFamily="34" charset="0"/>
                        <a:ea typeface="Times New Roman"/>
                        <a:cs typeface="Arial" pitchFamily="34" charset="0"/>
                      </a:endParaRPr>
                    </a:p>
                  </a:txBody>
                  <a:tcPr marL="62096" marR="62096" marT="0" marB="0"/>
                </a:tc>
                <a:tc>
                  <a:txBody>
                    <a:bodyPr/>
                    <a:lstStyle/>
                    <a:p>
                      <a:pPr marL="0" marR="0">
                        <a:spcBef>
                          <a:spcPts val="0"/>
                        </a:spcBef>
                        <a:spcAft>
                          <a:spcPts val="0"/>
                        </a:spcAft>
                      </a:pPr>
                      <a:endParaRPr lang="en-US" sz="1200" dirty="0"/>
                    </a:p>
                    <a:p>
                      <a:pPr marL="0" marR="0">
                        <a:spcBef>
                          <a:spcPts val="0"/>
                        </a:spcBef>
                        <a:spcAft>
                          <a:spcPts val="0"/>
                        </a:spcAft>
                      </a:pPr>
                      <a:r>
                        <a:rPr lang="en-US" sz="1200" dirty="0"/>
                        <a:t>Theme</a:t>
                      </a:r>
                    </a:p>
                    <a:p>
                      <a:pPr marL="0" marR="0">
                        <a:spcBef>
                          <a:spcPts val="0"/>
                        </a:spcBef>
                        <a:spcAft>
                          <a:spcPts val="0"/>
                        </a:spcAft>
                      </a:pPr>
                      <a:r>
                        <a:rPr lang="en-US" sz="1200" dirty="0"/>
                        <a:t>Work</a:t>
                      </a:r>
                      <a:r>
                        <a:rPr lang="en-US" sz="1200" baseline="0" dirty="0"/>
                        <a:t> groups</a:t>
                      </a:r>
                      <a:endParaRPr lang="en-US" sz="1200" b="1" dirty="0">
                        <a:latin typeface="Arial" pitchFamily="34" charset="0"/>
                        <a:ea typeface="Times New Roman"/>
                        <a:cs typeface="Arial" pitchFamily="34" charset="0"/>
                      </a:endParaRPr>
                    </a:p>
                  </a:txBody>
                  <a:tcPr marL="62096" marR="62096" marT="0" marB="0"/>
                </a:tc>
                <a:tc>
                  <a:txBody>
                    <a:bodyPr/>
                    <a:lstStyle/>
                    <a:p>
                      <a:pPr marL="0" marR="0">
                        <a:spcBef>
                          <a:spcPts val="0"/>
                        </a:spcBef>
                        <a:spcAft>
                          <a:spcPts val="0"/>
                        </a:spcAft>
                      </a:pPr>
                      <a:endParaRPr lang="en-US" sz="1200" dirty="0"/>
                    </a:p>
                    <a:p>
                      <a:pPr marL="0" marR="0">
                        <a:spcBef>
                          <a:spcPts val="0"/>
                        </a:spcBef>
                        <a:spcAft>
                          <a:spcPts val="0"/>
                        </a:spcAft>
                      </a:pPr>
                      <a:r>
                        <a:rPr lang="en-US" sz="1200" dirty="0"/>
                        <a:t>Lunch</a:t>
                      </a:r>
                      <a:endParaRPr lang="en-US" sz="1200" b="1" dirty="0">
                        <a:latin typeface="Arial" pitchFamily="34" charset="0"/>
                        <a:ea typeface="Times New Roman"/>
                        <a:cs typeface="Arial" pitchFamily="34" charset="0"/>
                      </a:endParaRPr>
                    </a:p>
                  </a:txBody>
                  <a:tcPr marL="62096" marR="62096" marT="0" marB="0"/>
                </a:tc>
                <a:tc>
                  <a:txBody>
                    <a:bodyPr/>
                    <a:lstStyle/>
                    <a:p>
                      <a:pPr marL="0" marR="0">
                        <a:spcBef>
                          <a:spcPts val="0"/>
                        </a:spcBef>
                        <a:spcAft>
                          <a:spcPts val="0"/>
                        </a:spcAft>
                      </a:pPr>
                      <a:endParaRPr lang="en-US" sz="1200" dirty="0"/>
                    </a:p>
                    <a:p>
                      <a:pPr marL="0" marR="0">
                        <a:spcBef>
                          <a:spcPts val="0"/>
                        </a:spcBef>
                        <a:spcAft>
                          <a:spcPts val="0"/>
                        </a:spcAft>
                      </a:pPr>
                      <a:r>
                        <a:rPr lang="en-US" sz="1200" dirty="0"/>
                        <a:t>Story</a:t>
                      </a:r>
                      <a:r>
                        <a:rPr lang="en-US" sz="1200" baseline="0" dirty="0"/>
                        <a:t> time</a:t>
                      </a:r>
                      <a:endParaRPr lang="en-US" sz="1200" b="1" dirty="0">
                        <a:latin typeface="Arial" pitchFamily="34" charset="0"/>
                        <a:ea typeface="Times New Roman"/>
                        <a:cs typeface="Arial" pitchFamily="34" charset="0"/>
                      </a:endParaRPr>
                    </a:p>
                  </a:txBody>
                  <a:tcPr marL="62096" marR="62096" marT="0" marB="0"/>
                </a:tc>
                <a:extLst>
                  <a:ext uri="{0D108BD9-81ED-4DB2-BD59-A6C34878D82A}">
                    <a16:rowId xmlns:a16="http://schemas.microsoft.com/office/drawing/2014/main" val="10000"/>
                  </a:ext>
                </a:extLst>
              </a:tr>
              <a:tr h="5473253">
                <a:tc>
                  <a:txBody>
                    <a:bodyPr/>
                    <a:lstStyle/>
                    <a:p>
                      <a:pPr marL="0" marR="0">
                        <a:spcBef>
                          <a:spcPts val="0"/>
                        </a:spcBef>
                        <a:spcAft>
                          <a:spcPts val="0"/>
                        </a:spcAft>
                      </a:pPr>
                      <a:endParaRPr lang="en-US" sz="1100" dirty="0"/>
                    </a:p>
                    <a:p>
                      <a:pPr marL="0" marR="0">
                        <a:spcBef>
                          <a:spcPts val="0"/>
                        </a:spcBef>
                        <a:spcAft>
                          <a:spcPts val="0"/>
                        </a:spcAft>
                      </a:pPr>
                      <a:r>
                        <a:rPr lang="en-US" sz="1600" dirty="0"/>
                        <a:t>Increase</a:t>
                      </a:r>
                      <a:r>
                        <a:rPr lang="en-US" sz="1600" baseline="0" dirty="0"/>
                        <a:t> social greetings, farewells</a:t>
                      </a:r>
                    </a:p>
                    <a:p>
                      <a:pPr marL="0" marR="0">
                        <a:spcBef>
                          <a:spcPts val="0"/>
                        </a:spcBef>
                        <a:spcAft>
                          <a:spcPts val="0"/>
                        </a:spcAft>
                      </a:pPr>
                      <a:endParaRPr lang="en-US" sz="1600" dirty="0"/>
                    </a:p>
                    <a:p>
                      <a:pPr marL="0" marR="0">
                        <a:spcBef>
                          <a:spcPts val="0"/>
                        </a:spcBef>
                        <a:spcAft>
                          <a:spcPts val="0"/>
                        </a:spcAft>
                      </a:pPr>
                      <a:r>
                        <a:rPr lang="en-US" sz="1600" dirty="0"/>
                        <a:t>Use</a:t>
                      </a:r>
                      <a:r>
                        <a:rPr lang="en-US" sz="1600" baseline="0" dirty="0"/>
                        <a:t> words to request/refuse</a:t>
                      </a:r>
                    </a:p>
                    <a:p>
                      <a:pPr marL="0" marR="0">
                        <a:spcBef>
                          <a:spcPts val="0"/>
                        </a:spcBef>
                        <a:spcAft>
                          <a:spcPts val="0"/>
                        </a:spcAft>
                      </a:pPr>
                      <a:endParaRPr lang="en-US" sz="1600" dirty="0"/>
                    </a:p>
                    <a:p>
                      <a:pPr marL="0" marR="0">
                        <a:spcBef>
                          <a:spcPts val="0"/>
                        </a:spcBef>
                        <a:spcAft>
                          <a:spcPts val="0"/>
                        </a:spcAft>
                      </a:pPr>
                      <a:r>
                        <a:rPr lang="en-US" sz="1600" dirty="0"/>
                        <a:t>Increase concept</a:t>
                      </a:r>
                      <a:r>
                        <a:rPr lang="en-US" sz="1600" baseline="0" dirty="0"/>
                        <a:t> vocabulary</a:t>
                      </a:r>
                      <a:endParaRPr lang="en-US" sz="1600" dirty="0"/>
                    </a:p>
                    <a:p>
                      <a:pPr marL="0" marR="0">
                        <a:spcBef>
                          <a:spcPts val="0"/>
                        </a:spcBef>
                        <a:spcAft>
                          <a:spcPts val="0"/>
                        </a:spcAft>
                      </a:pPr>
                      <a:endParaRPr lang="en-US" sz="1600" dirty="0"/>
                    </a:p>
                    <a:p>
                      <a:pPr marL="0" marR="0">
                        <a:spcBef>
                          <a:spcPts val="0"/>
                        </a:spcBef>
                        <a:spcAft>
                          <a:spcPts val="0"/>
                        </a:spcAft>
                      </a:pPr>
                      <a:r>
                        <a:rPr lang="en-US" sz="1600" dirty="0"/>
                        <a:t>Sustain communication</a:t>
                      </a:r>
                    </a:p>
                    <a:p>
                      <a:pPr marL="0" marR="0">
                        <a:spcBef>
                          <a:spcPts val="0"/>
                        </a:spcBef>
                        <a:spcAft>
                          <a:spcPts val="0"/>
                        </a:spcAft>
                      </a:pPr>
                      <a:endParaRPr lang="en-US" sz="1600" dirty="0"/>
                    </a:p>
                    <a:p>
                      <a:pPr marL="0" marR="0">
                        <a:spcBef>
                          <a:spcPts val="0"/>
                        </a:spcBef>
                        <a:spcAft>
                          <a:spcPts val="0"/>
                        </a:spcAft>
                      </a:pPr>
                      <a:r>
                        <a:rPr lang="en-US" sz="1600" dirty="0"/>
                        <a:t>Hand washing</a:t>
                      </a:r>
                    </a:p>
                    <a:p>
                      <a:pPr marL="0" marR="0">
                        <a:spcBef>
                          <a:spcPts val="0"/>
                        </a:spcBef>
                        <a:spcAft>
                          <a:spcPts val="0"/>
                        </a:spcAft>
                      </a:pPr>
                      <a:endParaRPr lang="en-US" sz="1600" dirty="0"/>
                    </a:p>
                    <a:p>
                      <a:pPr marL="0" marR="0">
                        <a:spcBef>
                          <a:spcPts val="0"/>
                        </a:spcBef>
                        <a:spcAft>
                          <a:spcPts val="0"/>
                        </a:spcAft>
                      </a:pPr>
                      <a:r>
                        <a:rPr lang="en-US" sz="1600" dirty="0"/>
                        <a:t>Improve fine</a:t>
                      </a:r>
                      <a:r>
                        <a:rPr lang="en-US" sz="1600" baseline="0" dirty="0"/>
                        <a:t> motor</a:t>
                      </a:r>
                    </a:p>
                    <a:p>
                      <a:pPr marL="0" marR="0">
                        <a:spcBef>
                          <a:spcPts val="0"/>
                        </a:spcBef>
                        <a:spcAft>
                          <a:spcPts val="0"/>
                        </a:spcAft>
                      </a:pPr>
                      <a:endParaRPr lang="en-US" sz="1600" baseline="0" dirty="0"/>
                    </a:p>
                    <a:p>
                      <a:pPr marL="0" marR="0">
                        <a:spcBef>
                          <a:spcPts val="0"/>
                        </a:spcBef>
                        <a:spcAft>
                          <a:spcPts val="0"/>
                        </a:spcAft>
                      </a:pPr>
                      <a:r>
                        <a:rPr lang="en-US" sz="1600" baseline="0" dirty="0"/>
                        <a:t>Transition between activities smoothly</a:t>
                      </a:r>
                      <a:endParaRPr lang="en-US" sz="1600" dirty="0"/>
                    </a:p>
                    <a:p>
                      <a:pPr marL="0" marR="0">
                        <a:spcBef>
                          <a:spcPts val="0"/>
                        </a:spcBef>
                        <a:spcAft>
                          <a:spcPts val="0"/>
                        </a:spcAft>
                      </a:pPr>
                      <a:endParaRPr lang="en-US" sz="1100" dirty="0"/>
                    </a:p>
                    <a:p>
                      <a:pPr marL="0" marR="0">
                        <a:spcBef>
                          <a:spcPts val="0"/>
                        </a:spcBef>
                        <a:spcAft>
                          <a:spcPts val="0"/>
                        </a:spcAft>
                      </a:pPr>
                      <a:endParaRPr lang="en-US" sz="1100" dirty="0"/>
                    </a:p>
                    <a:p>
                      <a:pPr marL="0" marR="0">
                        <a:spcBef>
                          <a:spcPts val="0"/>
                        </a:spcBef>
                        <a:spcAft>
                          <a:spcPts val="0"/>
                        </a:spcAft>
                      </a:pPr>
                      <a:endParaRPr lang="en-US" sz="1100" baseline="0" dirty="0"/>
                    </a:p>
                    <a:p>
                      <a:pPr marL="0" marR="0">
                        <a:spcBef>
                          <a:spcPts val="0"/>
                        </a:spcBef>
                        <a:spcAft>
                          <a:spcPts val="0"/>
                        </a:spcAft>
                      </a:pPr>
                      <a:endParaRPr lang="en-US" sz="1100" dirty="0"/>
                    </a:p>
                    <a:p>
                      <a:pPr marL="0" marR="0">
                        <a:spcBef>
                          <a:spcPts val="0"/>
                        </a:spcBef>
                        <a:spcAft>
                          <a:spcPts val="0"/>
                        </a:spcAft>
                      </a:pPr>
                      <a:endParaRPr lang="en-US" sz="1100" dirty="0"/>
                    </a:p>
                    <a:p>
                      <a:pPr marL="0" marR="0">
                        <a:spcBef>
                          <a:spcPts val="0"/>
                        </a:spcBef>
                        <a:spcAft>
                          <a:spcPts val="0"/>
                        </a:spcAft>
                      </a:pPr>
                      <a:endParaRPr lang="en-US" sz="1100" dirty="0"/>
                    </a:p>
                    <a:p>
                      <a:pPr marL="0" marR="0">
                        <a:spcBef>
                          <a:spcPts val="0"/>
                        </a:spcBef>
                        <a:spcAft>
                          <a:spcPts val="0"/>
                        </a:spcAft>
                      </a:pPr>
                      <a:endParaRPr lang="en-US" sz="1100" dirty="0"/>
                    </a:p>
                    <a:p>
                      <a:pPr marL="0" marR="0">
                        <a:spcBef>
                          <a:spcPts val="0"/>
                        </a:spcBef>
                        <a:spcAft>
                          <a:spcPts val="0"/>
                        </a:spcAft>
                      </a:pPr>
                      <a:endParaRPr lang="en-US" sz="1100" dirty="0">
                        <a:latin typeface="Tahoma"/>
                        <a:ea typeface="Times New Roman"/>
                        <a:cs typeface="Times New Roman"/>
                      </a:endParaRPr>
                    </a:p>
                  </a:txBody>
                  <a:tcPr marL="62096" marR="62096" marT="0" marB="0"/>
                </a:tc>
                <a:tc>
                  <a:txBody>
                    <a:bodyPr/>
                    <a:lstStyle/>
                    <a:p>
                      <a:pPr marL="0" marR="0">
                        <a:spcBef>
                          <a:spcPts val="0"/>
                        </a:spcBef>
                        <a:spcAft>
                          <a:spcPts val="0"/>
                        </a:spcAft>
                      </a:pPr>
                      <a:endParaRPr lang="en-US" sz="1100" dirty="0">
                        <a:latin typeface="Tahoma"/>
                        <a:ea typeface="Times New Roman"/>
                        <a:cs typeface="Times New Roman"/>
                      </a:endParaRPr>
                    </a:p>
                  </a:txBody>
                  <a:tcPr marL="62096" marR="62096" marT="0" marB="0"/>
                </a:tc>
                <a:tc>
                  <a:txBody>
                    <a:bodyPr/>
                    <a:lstStyle/>
                    <a:p>
                      <a:pPr marL="0" marR="0">
                        <a:spcBef>
                          <a:spcPts val="0"/>
                        </a:spcBef>
                        <a:spcAft>
                          <a:spcPts val="0"/>
                        </a:spcAft>
                      </a:pPr>
                      <a:endParaRPr lang="en-US" sz="1100" dirty="0">
                        <a:latin typeface="Tahoma"/>
                        <a:ea typeface="Times New Roman"/>
                        <a:cs typeface="Times New Roman"/>
                      </a:endParaRPr>
                    </a:p>
                  </a:txBody>
                  <a:tcPr marL="62096" marR="62096" marT="0" marB="0"/>
                </a:tc>
                <a:tc>
                  <a:txBody>
                    <a:bodyPr/>
                    <a:lstStyle/>
                    <a:p>
                      <a:pPr marL="0" marR="0">
                        <a:spcBef>
                          <a:spcPts val="0"/>
                        </a:spcBef>
                        <a:spcAft>
                          <a:spcPts val="0"/>
                        </a:spcAft>
                      </a:pPr>
                      <a:endParaRPr lang="en-US" sz="1100" dirty="0">
                        <a:latin typeface="Tahoma"/>
                        <a:ea typeface="Times New Roman"/>
                        <a:cs typeface="Times New Roman"/>
                      </a:endParaRPr>
                    </a:p>
                  </a:txBody>
                  <a:tcPr marL="62096" marR="62096" marT="0" marB="0"/>
                </a:tc>
                <a:tc>
                  <a:txBody>
                    <a:bodyPr/>
                    <a:lstStyle/>
                    <a:p>
                      <a:pPr marL="0" marR="0">
                        <a:spcBef>
                          <a:spcPts val="0"/>
                        </a:spcBef>
                        <a:spcAft>
                          <a:spcPts val="0"/>
                        </a:spcAft>
                      </a:pPr>
                      <a:endParaRPr lang="en-US" sz="1100" dirty="0">
                        <a:latin typeface="Tahoma"/>
                        <a:ea typeface="Times New Roman"/>
                        <a:cs typeface="Times New Roman"/>
                      </a:endParaRPr>
                    </a:p>
                  </a:txBody>
                  <a:tcPr marL="62096" marR="62096" marT="0" marB="0"/>
                </a:tc>
                <a:tc>
                  <a:txBody>
                    <a:bodyPr/>
                    <a:lstStyle/>
                    <a:p>
                      <a:pPr marL="0" marR="0">
                        <a:spcBef>
                          <a:spcPts val="0"/>
                        </a:spcBef>
                        <a:spcAft>
                          <a:spcPts val="0"/>
                        </a:spcAft>
                      </a:pPr>
                      <a:endParaRPr lang="en-US" sz="1100" dirty="0">
                        <a:latin typeface="Tahoma"/>
                        <a:ea typeface="Times New Roman"/>
                        <a:cs typeface="Times New Roman"/>
                      </a:endParaRPr>
                    </a:p>
                  </a:txBody>
                  <a:tcPr marL="62096" marR="62096" marT="0" marB="0"/>
                </a:tc>
                <a:tc>
                  <a:txBody>
                    <a:bodyPr/>
                    <a:lstStyle/>
                    <a:p>
                      <a:pPr marL="0" marR="0">
                        <a:spcBef>
                          <a:spcPts val="0"/>
                        </a:spcBef>
                        <a:spcAft>
                          <a:spcPts val="0"/>
                        </a:spcAft>
                      </a:pPr>
                      <a:endParaRPr lang="en-US" sz="1100" dirty="0">
                        <a:latin typeface="Tahoma"/>
                        <a:ea typeface="Times New Roman"/>
                        <a:cs typeface="Times New Roman"/>
                      </a:endParaRPr>
                    </a:p>
                  </a:txBody>
                  <a:tcPr marL="62096" marR="62096" marT="0" marB="0"/>
                </a:tc>
                <a:tc>
                  <a:txBody>
                    <a:bodyPr/>
                    <a:lstStyle/>
                    <a:p>
                      <a:pPr marL="0" marR="0">
                        <a:spcBef>
                          <a:spcPts val="0"/>
                        </a:spcBef>
                        <a:spcAft>
                          <a:spcPts val="0"/>
                        </a:spcAft>
                      </a:pPr>
                      <a:endParaRPr lang="en-US" sz="1100" dirty="0">
                        <a:latin typeface="Tahoma"/>
                        <a:ea typeface="Times New Roman"/>
                        <a:cs typeface="Times New Roman"/>
                      </a:endParaRPr>
                    </a:p>
                  </a:txBody>
                  <a:tcPr marL="62096" marR="62096"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19A1BBD-41AF-3444-A49E-11FEED49617F}"/>
              </a:ext>
            </a:extLst>
          </p:cNvPr>
          <p:cNvSpPr>
            <a:spLocks noGrp="1" noChangeArrowheads="1"/>
          </p:cNvSpPr>
          <p:nvPr>
            <p:ph type="title"/>
          </p:nvPr>
        </p:nvSpPr>
        <p:spPr>
          <a:xfrm>
            <a:off x="838200" y="365127"/>
            <a:ext cx="10515600" cy="701673"/>
          </a:xfrm>
        </p:spPr>
        <p:txBody>
          <a:bodyPr/>
          <a:lstStyle/>
          <a:p>
            <a:pPr algn="ctr"/>
            <a:r>
              <a:rPr lang="en-US" altLang="en-US" dirty="0"/>
              <a:t>Cory Can….</a:t>
            </a:r>
          </a:p>
        </p:txBody>
      </p:sp>
      <p:sp>
        <p:nvSpPr>
          <p:cNvPr id="45059" name="Rectangle 3">
            <a:extLst>
              <a:ext uri="{FF2B5EF4-FFF2-40B4-BE49-F238E27FC236}">
                <a16:creationId xmlns:a16="http://schemas.microsoft.com/office/drawing/2014/main" id="{CB2C7829-58DE-1F41-99BB-6BFB7F6660FF}"/>
              </a:ext>
            </a:extLst>
          </p:cNvPr>
          <p:cNvSpPr>
            <a:spLocks noGrp="1" noChangeArrowheads="1"/>
          </p:cNvSpPr>
          <p:nvPr>
            <p:ph idx="1"/>
          </p:nvPr>
        </p:nvSpPr>
        <p:spPr>
          <a:xfrm>
            <a:off x="838200" y="1600200"/>
            <a:ext cx="11658600" cy="5257800"/>
          </a:xfrm>
        </p:spPr>
        <p:txBody>
          <a:bodyPr>
            <a:normAutofit/>
          </a:bodyPr>
          <a:lstStyle/>
          <a:p>
            <a:r>
              <a:rPr lang="en-US" altLang="en-US" sz="2400" dirty="0"/>
              <a:t>Read signs, cooking terms, calendar words, names or family &amp; friends</a:t>
            </a:r>
          </a:p>
          <a:p>
            <a:endParaRPr lang="en-US" altLang="en-US" sz="2400" dirty="0"/>
          </a:p>
          <a:p>
            <a:r>
              <a:rPr lang="en-US" altLang="en-US" sz="2400" dirty="0"/>
              <a:t>Write personal data &amp; types w/ model</a:t>
            </a:r>
          </a:p>
          <a:p>
            <a:endParaRPr lang="en-US" altLang="en-US" sz="2400" dirty="0"/>
          </a:p>
          <a:p>
            <a:r>
              <a:rPr lang="en-US" altLang="en-US" sz="2400" dirty="0"/>
              <a:t>Add/subtract with number line</a:t>
            </a:r>
          </a:p>
          <a:p>
            <a:endParaRPr lang="en-US" altLang="en-US" sz="2400" dirty="0"/>
          </a:p>
          <a:p>
            <a:r>
              <a:rPr lang="en-US" altLang="en-US" sz="2400" dirty="0"/>
              <a:t>Use next dollar to make purchases</a:t>
            </a:r>
          </a:p>
          <a:p>
            <a:endParaRPr lang="en-US" altLang="en-US" sz="2400" dirty="0"/>
          </a:p>
          <a:p>
            <a:r>
              <a:rPr lang="en-US" altLang="en-US" sz="2400" dirty="0"/>
              <a:t>Work independently with personalized directions</a:t>
            </a:r>
          </a:p>
          <a:p>
            <a:endParaRPr lang="en-US" altLang="en-US" sz="2400" dirty="0"/>
          </a:p>
          <a:p>
            <a:r>
              <a:rPr lang="en-US" altLang="en-US" sz="2400" dirty="0"/>
              <a:t>Follow a schedule</a:t>
            </a:r>
          </a:p>
        </p:txBody>
      </p:sp>
      <p:pic>
        <p:nvPicPr>
          <p:cNvPr id="6146" name="Picture 2" descr="Helping your student with disabilities prepare for the fu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362200"/>
            <a:ext cx="3567545" cy="23941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9126CC1-D0D7-1E4B-9D63-70B87054EDE5}"/>
              </a:ext>
            </a:extLst>
          </p:cNvPr>
          <p:cNvSpPr>
            <a:spLocks noGrp="1" noChangeArrowheads="1"/>
          </p:cNvSpPr>
          <p:nvPr>
            <p:ph type="title"/>
          </p:nvPr>
        </p:nvSpPr>
        <p:spPr>
          <a:xfrm>
            <a:off x="838200" y="365127"/>
            <a:ext cx="10515600" cy="625473"/>
          </a:xfrm>
        </p:spPr>
        <p:txBody>
          <a:bodyPr/>
          <a:lstStyle/>
          <a:p>
            <a:pPr algn="ctr"/>
            <a:r>
              <a:rPr lang="en-US" altLang="en-US" dirty="0"/>
              <a:t>Cory Learns Best When</a:t>
            </a:r>
          </a:p>
        </p:txBody>
      </p:sp>
      <p:sp>
        <p:nvSpPr>
          <p:cNvPr id="46083" name="Rectangle 3">
            <a:extLst>
              <a:ext uri="{FF2B5EF4-FFF2-40B4-BE49-F238E27FC236}">
                <a16:creationId xmlns:a16="http://schemas.microsoft.com/office/drawing/2014/main" id="{823FAB60-03D8-4842-95B5-35D3CA9381C5}"/>
              </a:ext>
            </a:extLst>
          </p:cNvPr>
          <p:cNvSpPr>
            <a:spLocks noGrp="1" noChangeArrowheads="1"/>
          </p:cNvSpPr>
          <p:nvPr>
            <p:ph idx="1"/>
          </p:nvPr>
        </p:nvSpPr>
        <p:spPr>
          <a:xfrm>
            <a:off x="685800" y="1490662"/>
            <a:ext cx="11734800" cy="5334000"/>
          </a:xfrm>
        </p:spPr>
        <p:txBody>
          <a:bodyPr>
            <a:normAutofit/>
          </a:bodyPr>
          <a:lstStyle/>
          <a:p>
            <a:r>
              <a:rPr lang="en-US" altLang="en-US" sz="2400" dirty="0"/>
              <a:t>Presented with visual materials</a:t>
            </a:r>
          </a:p>
          <a:p>
            <a:endParaRPr lang="en-US" altLang="en-US" sz="2400" dirty="0"/>
          </a:p>
          <a:p>
            <a:r>
              <a:rPr lang="en-US" altLang="en-US" sz="2400" dirty="0"/>
              <a:t>Modeling</a:t>
            </a:r>
          </a:p>
          <a:p>
            <a:endParaRPr lang="en-US" altLang="en-US" sz="2400" dirty="0"/>
          </a:p>
          <a:p>
            <a:r>
              <a:rPr lang="en-US" altLang="en-US" sz="2400" dirty="0"/>
              <a:t>Personal directions</a:t>
            </a:r>
          </a:p>
          <a:p>
            <a:endParaRPr lang="en-US" altLang="en-US" sz="2400" dirty="0"/>
          </a:p>
          <a:p>
            <a:r>
              <a:rPr lang="en-US" altLang="en-US" sz="2400" dirty="0"/>
              <a:t>Repeated directions after processing time</a:t>
            </a:r>
          </a:p>
          <a:p>
            <a:endParaRPr lang="en-US" altLang="en-US" sz="2400" dirty="0"/>
          </a:p>
          <a:p>
            <a:r>
              <a:rPr lang="en-US" altLang="en-US" sz="2400" dirty="0"/>
              <a:t>Pre-teaching new content</a:t>
            </a:r>
          </a:p>
        </p:txBody>
      </p:sp>
      <p:pic>
        <p:nvPicPr>
          <p:cNvPr id="3074" name="Picture 2" descr="education chart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1219200"/>
            <a:ext cx="3596479" cy="5298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67B19D4-6CD4-BD44-885A-7DC4E029BE3E}"/>
              </a:ext>
            </a:extLst>
          </p:cNvPr>
          <p:cNvSpPr>
            <a:spLocks noGrp="1" noChangeArrowheads="1"/>
          </p:cNvSpPr>
          <p:nvPr>
            <p:ph type="title"/>
          </p:nvPr>
        </p:nvSpPr>
        <p:spPr/>
        <p:txBody>
          <a:bodyPr/>
          <a:lstStyle/>
          <a:p>
            <a:r>
              <a:rPr lang="en-US" altLang="en-US" dirty="0"/>
              <a:t>Cory’s Likes &amp; Dislikes</a:t>
            </a:r>
          </a:p>
        </p:txBody>
      </p:sp>
      <p:sp>
        <p:nvSpPr>
          <p:cNvPr id="47107" name="Rectangle 3">
            <a:extLst>
              <a:ext uri="{FF2B5EF4-FFF2-40B4-BE49-F238E27FC236}">
                <a16:creationId xmlns:a16="http://schemas.microsoft.com/office/drawing/2014/main" id="{A690860C-C904-CB4F-ADF3-5E4CAAA226C7}"/>
              </a:ext>
            </a:extLst>
          </p:cNvPr>
          <p:cNvSpPr>
            <a:spLocks noGrp="1" noChangeArrowheads="1"/>
          </p:cNvSpPr>
          <p:nvPr>
            <p:ph sz="half" idx="1"/>
          </p:nvPr>
        </p:nvSpPr>
        <p:spPr/>
        <p:txBody>
          <a:bodyPr/>
          <a:lstStyle/>
          <a:p>
            <a:r>
              <a:rPr lang="en-US" altLang="en-US" dirty="0"/>
              <a:t>Fast Food</a:t>
            </a:r>
          </a:p>
          <a:p>
            <a:r>
              <a:rPr lang="en-US" altLang="en-US" dirty="0"/>
              <a:t>Wrestling on TV</a:t>
            </a:r>
          </a:p>
          <a:p>
            <a:r>
              <a:rPr lang="en-US" altLang="en-US" dirty="0"/>
              <a:t>Coke</a:t>
            </a:r>
          </a:p>
          <a:p>
            <a:r>
              <a:rPr lang="en-US" altLang="en-US" dirty="0"/>
              <a:t>Video games</a:t>
            </a:r>
          </a:p>
          <a:p>
            <a:r>
              <a:rPr lang="en-US" altLang="en-US" dirty="0"/>
              <a:t>Basketball</a:t>
            </a:r>
          </a:p>
          <a:p>
            <a:r>
              <a:rPr lang="en-US" altLang="en-US" dirty="0"/>
              <a:t>Cars</a:t>
            </a:r>
          </a:p>
          <a:p>
            <a:r>
              <a:rPr lang="en-US" altLang="en-US" dirty="0"/>
              <a:t>Movie Comedies</a:t>
            </a:r>
          </a:p>
          <a:p>
            <a:endParaRPr lang="en-US" altLang="en-US" dirty="0"/>
          </a:p>
        </p:txBody>
      </p:sp>
      <p:sp>
        <p:nvSpPr>
          <p:cNvPr id="47108" name="Rectangle 4">
            <a:extLst>
              <a:ext uri="{FF2B5EF4-FFF2-40B4-BE49-F238E27FC236}">
                <a16:creationId xmlns:a16="http://schemas.microsoft.com/office/drawing/2014/main" id="{42BB4020-A419-4847-BFB5-7560158A0343}"/>
              </a:ext>
            </a:extLst>
          </p:cNvPr>
          <p:cNvSpPr>
            <a:spLocks noGrp="1" noChangeArrowheads="1"/>
          </p:cNvSpPr>
          <p:nvPr>
            <p:ph sz="half" idx="2"/>
          </p:nvPr>
        </p:nvSpPr>
        <p:spPr>
          <a:xfrm>
            <a:off x="5638800" y="1797007"/>
            <a:ext cx="5181600" cy="4351338"/>
          </a:xfrm>
        </p:spPr>
        <p:txBody>
          <a:bodyPr/>
          <a:lstStyle/>
          <a:p>
            <a:r>
              <a:rPr lang="en-US" altLang="en-US" dirty="0"/>
              <a:t>Crowds</a:t>
            </a:r>
          </a:p>
          <a:p>
            <a:r>
              <a:rPr lang="en-US" altLang="en-US" dirty="0"/>
              <a:t>Most candy</a:t>
            </a:r>
          </a:p>
          <a:p>
            <a:r>
              <a:rPr lang="en-US" altLang="en-US" dirty="0"/>
              <a:t>Drastic changes</a:t>
            </a:r>
          </a:p>
          <a:p>
            <a:r>
              <a:rPr lang="en-US" altLang="en-US" dirty="0"/>
              <a:t>New situations</a:t>
            </a:r>
          </a:p>
          <a:p>
            <a:r>
              <a:rPr lang="en-US" altLang="en-US" dirty="0"/>
              <a:t>Strenuous exercise</a:t>
            </a:r>
          </a:p>
          <a:p>
            <a:r>
              <a:rPr lang="en-US" altLang="en-US" dirty="0"/>
              <a:t>Fast-paced activity</a:t>
            </a:r>
          </a:p>
        </p:txBody>
      </p:sp>
      <p:pic>
        <p:nvPicPr>
          <p:cNvPr id="2056" name="Picture 8" descr="Could Strenuous Exercise Be Bad for Your Heart?"/>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486401" y="4907833"/>
            <a:ext cx="2580868" cy="17667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 Easy Ways to Save Money on Video Games | PCMa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89506" y="4907833"/>
            <a:ext cx="2548994" cy="1766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51852FA-16CD-B04C-A77E-2669844E0143}"/>
              </a:ext>
            </a:extLst>
          </p:cNvPr>
          <p:cNvSpPr>
            <a:spLocks noGrp="1" noChangeArrowheads="1"/>
          </p:cNvSpPr>
          <p:nvPr>
            <p:ph type="title"/>
          </p:nvPr>
        </p:nvSpPr>
        <p:spPr>
          <a:xfrm>
            <a:off x="838200" y="365127"/>
            <a:ext cx="10515600" cy="930273"/>
          </a:xfrm>
        </p:spPr>
        <p:txBody>
          <a:bodyPr/>
          <a:lstStyle/>
          <a:p>
            <a:pPr algn="ctr"/>
            <a:r>
              <a:rPr lang="en-US" altLang="en-US" dirty="0"/>
              <a:t>Cory Needs Help With...</a:t>
            </a:r>
          </a:p>
        </p:txBody>
      </p:sp>
      <p:sp>
        <p:nvSpPr>
          <p:cNvPr id="48131" name="Rectangle 3">
            <a:extLst>
              <a:ext uri="{FF2B5EF4-FFF2-40B4-BE49-F238E27FC236}">
                <a16:creationId xmlns:a16="http://schemas.microsoft.com/office/drawing/2014/main" id="{10DCF0C2-462D-864F-8898-894E56E28FC5}"/>
              </a:ext>
            </a:extLst>
          </p:cNvPr>
          <p:cNvSpPr>
            <a:spLocks noGrp="1" noChangeArrowheads="1"/>
          </p:cNvSpPr>
          <p:nvPr>
            <p:ph idx="1"/>
          </p:nvPr>
        </p:nvSpPr>
        <p:spPr/>
        <p:txBody>
          <a:bodyPr/>
          <a:lstStyle/>
          <a:p>
            <a:r>
              <a:rPr lang="en-US" altLang="en-US" sz="2400" dirty="0"/>
              <a:t>Organizing materials</a:t>
            </a:r>
          </a:p>
          <a:p>
            <a:endParaRPr lang="en-US" altLang="en-US" sz="2400" dirty="0"/>
          </a:p>
          <a:p>
            <a:r>
              <a:rPr lang="en-US" altLang="en-US" sz="2400" dirty="0"/>
              <a:t>Peer buddy to run errands</a:t>
            </a:r>
          </a:p>
          <a:p>
            <a:endParaRPr lang="en-US" altLang="en-US" sz="2400" dirty="0"/>
          </a:p>
          <a:p>
            <a:r>
              <a:rPr lang="en-US" altLang="en-US" sz="2400" dirty="0"/>
              <a:t>Interactions and becoming part of the group</a:t>
            </a:r>
          </a:p>
          <a:p>
            <a:endParaRPr lang="en-US" altLang="en-US" sz="2400" dirty="0"/>
          </a:p>
          <a:p>
            <a:r>
              <a:rPr lang="en-US" altLang="en-US" sz="2400" dirty="0"/>
              <a:t>Fine motor tasks – writing</a:t>
            </a:r>
          </a:p>
          <a:p>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CBA9334E-E742-F345-B802-545784FBE556}"/>
              </a:ext>
            </a:extLst>
          </p:cNvPr>
          <p:cNvSpPr>
            <a:spLocks noGrp="1" noChangeArrowheads="1"/>
          </p:cNvSpPr>
          <p:nvPr>
            <p:ph type="title"/>
          </p:nvPr>
        </p:nvSpPr>
        <p:spPr>
          <a:xfrm>
            <a:off x="1104900" y="304800"/>
            <a:ext cx="9982200" cy="1004890"/>
          </a:xfrm>
        </p:spPr>
        <p:txBody>
          <a:bodyPr/>
          <a:lstStyle/>
          <a:p>
            <a:pPr algn="ctr"/>
            <a:r>
              <a:rPr lang="en-US" altLang="en-US" dirty="0"/>
              <a:t>IDEA Requires</a:t>
            </a:r>
          </a:p>
        </p:txBody>
      </p:sp>
      <p:sp>
        <p:nvSpPr>
          <p:cNvPr id="8195" name="Content Placeholder 2">
            <a:extLst>
              <a:ext uri="{FF2B5EF4-FFF2-40B4-BE49-F238E27FC236}">
                <a16:creationId xmlns:a16="http://schemas.microsoft.com/office/drawing/2014/main" id="{36390674-CFD2-7C4F-8C30-493AE2ED664C}"/>
              </a:ext>
            </a:extLst>
          </p:cNvPr>
          <p:cNvSpPr>
            <a:spLocks noGrp="1" noChangeArrowheads="1"/>
          </p:cNvSpPr>
          <p:nvPr>
            <p:ph idx="1"/>
          </p:nvPr>
        </p:nvSpPr>
        <p:spPr>
          <a:xfrm>
            <a:off x="914400" y="1676400"/>
            <a:ext cx="10439400" cy="4500563"/>
          </a:xfrm>
          <a:solidFill>
            <a:schemeClr val="bg1"/>
          </a:solidFill>
        </p:spPr>
        <p:txBody>
          <a:bodyPr/>
          <a:lstStyle/>
          <a:p>
            <a:r>
              <a:rPr lang="en-US" altLang="en-US" sz="2400" dirty="0"/>
              <a:t>Section 300.114, requires each public agency to ensure that, to the </a:t>
            </a:r>
            <a:r>
              <a:rPr lang="en-US" altLang="en-US" sz="2400" b="1" u="sng" dirty="0"/>
              <a:t>maximum</a:t>
            </a:r>
            <a:r>
              <a:rPr lang="en-US" altLang="en-US" sz="2400" dirty="0"/>
              <a:t> extent appropriate, children with disabilities are educated with children who are not disabled.</a:t>
            </a:r>
          </a:p>
          <a:p>
            <a:pPr marL="0" indent="0">
              <a:buNone/>
            </a:pPr>
            <a:endParaRPr lang="en-US" altLang="en-US" sz="2400" dirty="0"/>
          </a:p>
          <a:p>
            <a:r>
              <a:rPr lang="en-US" altLang="en-US" sz="2400" dirty="0"/>
              <a:t>The removal of children with disabilities from the regular educational environment occurs </a:t>
            </a:r>
            <a:r>
              <a:rPr lang="en-US" altLang="en-US" sz="2400" b="1" u="sng" dirty="0"/>
              <a:t>only</a:t>
            </a:r>
            <a:r>
              <a:rPr lang="en-US" altLang="en-US" sz="2400" dirty="0"/>
              <a:t> when the nature or severity of the disability is such that the education in regular classes </a:t>
            </a:r>
            <a:r>
              <a:rPr lang="en-US" altLang="en-US" sz="2400" b="1" u="sng" dirty="0"/>
              <a:t>with the use of supplementary aids and services </a:t>
            </a:r>
            <a:r>
              <a:rPr lang="en-US" altLang="en-US" sz="2400" b="1" dirty="0"/>
              <a:t>cannot</a:t>
            </a:r>
            <a:r>
              <a:rPr lang="en-US" altLang="en-US" sz="2400" dirty="0"/>
              <a:t> be achieved satisfactorily.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66942F0-31E0-984F-87D4-B6A6856A1188}"/>
              </a:ext>
            </a:extLst>
          </p:cNvPr>
          <p:cNvSpPr>
            <a:spLocks noGrp="1" noChangeArrowheads="1"/>
          </p:cNvSpPr>
          <p:nvPr>
            <p:ph type="title"/>
          </p:nvPr>
        </p:nvSpPr>
        <p:spPr>
          <a:xfrm>
            <a:off x="914400" y="76200"/>
            <a:ext cx="10515600" cy="914400"/>
          </a:xfrm>
        </p:spPr>
        <p:txBody>
          <a:bodyPr/>
          <a:lstStyle/>
          <a:p>
            <a:pPr algn="ctr"/>
            <a:r>
              <a:rPr lang="en-US" altLang="en-US" dirty="0"/>
              <a:t>Cory’s Annual Goals</a:t>
            </a:r>
          </a:p>
        </p:txBody>
      </p:sp>
      <p:sp>
        <p:nvSpPr>
          <p:cNvPr id="49155" name="Rectangle 3">
            <a:extLst>
              <a:ext uri="{FF2B5EF4-FFF2-40B4-BE49-F238E27FC236}">
                <a16:creationId xmlns:a16="http://schemas.microsoft.com/office/drawing/2014/main" id="{747C2C1D-CC2E-0A45-94FC-501CED02889E}"/>
              </a:ext>
            </a:extLst>
          </p:cNvPr>
          <p:cNvSpPr>
            <a:spLocks noGrp="1" noChangeArrowheads="1"/>
          </p:cNvSpPr>
          <p:nvPr>
            <p:ph idx="1"/>
          </p:nvPr>
        </p:nvSpPr>
        <p:spPr>
          <a:xfrm>
            <a:off x="907473" y="1295400"/>
            <a:ext cx="12039600" cy="5257800"/>
          </a:xfrm>
        </p:spPr>
        <p:txBody>
          <a:bodyPr>
            <a:normAutofit fontScale="92500" lnSpcReduction="20000"/>
          </a:bodyPr>
          <a:lstStyle/>
          <a:p>
            <a:r>
              <a:rPr lang="en-US" altLang="en-US" sz="2400" dirty="0"/>
              <a:t>Greet Others</a:t>
            </a:r>
          </a:p>
          <a:p>
            <a:endParaRPr lang="en-US" altLang="en-US" sz="2400" dirty="0"/>
          </a:p>
          <a:p>
            <a:r>
              <a:rPr lang="en-US" altLang="en-US" sz="2400" dirty="0"/>
              <a:t>Describe events, objects, interactions</a:t>
            </a:r>
          </a:p>
          <a:p>
            <a:endParaRPr lang="en-US" altLang="en-US" sz="2400" dirty="0"/>
          </a:p>
          <a:p>
            <a:r>
              <a:rPr lang="en-US" altLang="en-US" sz="2400" dirty="0"/>
              <a:t>Ask questions of others</a:t>
            </a:r>
          </a:p>
          <a:p>
            <a:endParaRPr lang="en-US" altLang="en-US" sz="2400" dirty="0"/>
          </a:p>
          <a:p>
            <a:r>
              <a:rPr lang="en-US" altLang="en-US" sz="2400" dirty="0"/>
              <a:t>Sustain communication with others.</a:t>
            </a:r>
          </a:p>
          <a:p>
            <a:endParaRPr lang="en-US" altLang="en-US" sz="2400" dirty="0"/>
          </a:p>
          <a:p>
            <a:r>
              <a:rPr lang="en-US" altLang="en-US" sz="2400" dirty="0"/>
              <a:t>Read to get information and/or follow instructions</a:t>
            </a:r>
          </a:p>
          <a:p>
            <a:endParaRPr lang="en-US" altLang="en-US" sz="2400" dirty="0"/>
          </a:p>
          <a:p>
            <a:r>
              <a:rPr lang="en-US" altLang="en-US" sz="2400" dirty="0"/>
              <a:t>Use Money</a:t>
            </a:r>
          </a:p>
          <a:p>
            <a:endParaRPr lang="en-US" altLang="en-US" sz="2400" dirty="0"/>
          </a:p>
          <a:p>
            <a:r>
              <a:rPr lang="en-US" altLang="en-US" sz="2400" dirty="0"/>
              <a:t>Use Telephone</a:t>
            </a:r>
          </a:p>
          <a:p>
            <a:endParaRPr lang="en-US" altLang="en-US" sz="2400" dirty="0"/>
          </a:p>
          <a:p>
            <a:r>
              <a:rPr lang="en-US" altLang="en-US" sz="2400" dirty="0"/>
              <a:t>Maintain appropriate social behaviors</a:t>
            </a:r>
          </a:p>
        </p:txBody>
      </p:sp>
      <p:pic>
        <p:nvPicPr>
          <p:cNvPr id="5124" name="Picture 4" descr="A Brief Guide to Defining Money"/>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515495" y="3553502"/>
            <a:ext cx="2914506" cy="178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mmunicating with Individuals with Disabilities | Buckeye Resident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5494" y="1295400"/>
            <a:ext cx="2935288" cy="1953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5E60B76C-6332-DA4D-82C5-F3374BAE51C5}"/>
              </a:ext>
            </a:extLst>
          </p:cNvPr>
          <p:cNvSpPr>
            <a:spLocks noGrp="1" noChangeArrowheads="1"/>
          </p:cNvSpPr>
          <p:nvPr>
            <p:ph type="title"/>
          </p:nvPr>
        </p:nvSpPr>
        <p:spPr>
          <a:xfrm>
            <a:off x="838200" y="365127"/>
            <a:ext cx="10515600" cy="701673"/>
          </a:xfrm>
        </p:spPr>
        <p:txBody>
          <a:bodyPr/>
          <a:lstStyle/>
          <a:p>
            <a:pPr algn="ctr"/>
            <a:r>
              <a:rPr lang="en-US" altLang="en-US" dirty="0"/>
              <a:t>Earth Science Expectations</a:t>
            </a:r>
          </a:p>
        </p:txBody>
      </p:sp>
      <p:sp>
        <p:nvSpPr>
          <p:cNvPr id="50179" name="Rectangle 3">
            <a:extLst>
              <a:ext uri="{FF2B5EF4-FFF2-40B4-BE49-F238E27FC236}">
                <a16:creationId xmlns:a16="http://schemas.microsoft.com/office/drawing/2014/main" id="{23E6B97E-8A79-4245-B4B7-17FEF80418CD}"/>
              </a:ext>
            </a:extLst>
          </p:cNvPr>
          <p:cNvSpPr>
            <a:spLocks noGrp="1" noChangeArrowheads="1"/>
          </p:cNvSpPr>
          <p:nvPr>
            <p:ph idx="1"/>
          </p:nvPr>
        </p:nvSpPr>
        <p:spPr>
          <a:xfrm>
            <a:off x="838200" y="1447800"/>
            <a:ext cx="10896600" cy="4881563"/>
          </a:xfrm>
        </p:spPr>
        <p:txBody>
          <a:bodyPr>
            <a:normAutofit lnSpcReduction="10000"/>
          </a:bodyPr>
          <a:lstStyle/>
          <a:p>
            <a:r>
              <a:rPr lang="en-US" altLang="en-US" dirty="0"/>
              <a:t>Keep a science journal</a:t>
            </a:r>
          </a:p>
          <a:p>
            <a:endParaRPr lang="en-US" altLang="en-US" dirty="0"/>
          </a:p>
          <a:p>
            <a:r>
              <a:rPr lang="en-US" altLang="en-US" dirty="0"/>
              <a:t>Conduct experiments in cooperative group</a:t>
            </a:r>
          </a:p>
          <a:p>
            <a:endParaRPr lang="en-US" altLang="en-US" dirty="0"/>
          </a:p>
          <a:p>
            <a:r>
              <a:rPr lang="en-US" altLang="en-US" dirty="0"/>
              <a:t>Develop science vocabulary </a:t>
            </a:r>
          </a:p>
          <a:p>
            <a:endParaRPr lang="en-US" altLang="en-US" dirty="0"/>
          </a:p>
          <a:p>
            <a:r>
              <a:rPr lang="en-US" altLang="en-US" dirty="0"/>
              <a:t>Develop own experiment for science fair</a:t>
            </a:r>
          </a:p>
          <a:p>
            <a:endParaRPr lang="en-US" altLang="en-US" dirty="0"/>
          </a:p>
          <a:p>
            <a:r>
              <a:rPr lang="en-US" altLang="en-US" dirty="0"/>
              <a:t>Monitor the class weather station for 1 week</a:t>
            </a:r>
          </a:p>
          <a:p>
            <a:endParaRPr lang="en-US" altLang="en-US" dirty="0"/>
          </a:p>
          <a:p>
            <a:r>
              <a:rPr lang="en-US" altLang="en-US" dirty="0"/>
              <a:t>View Earth science video write a report</a:t>
            </a:r>
          </a:p>
          <a:p>
            <a:endParaRPr lang="en-US" altLang="en-US" dirty="0"/>
          </a:p>
          <a:p>
            <a:r>
              <a:rPr lang="en-US" altLang="en-US" dirty="0"/>
              <a:t>Conduct internet search on earth science topic</a:t>
            </a:r>
          </a:p>
          <a:p>
            <a:endParaRPr lang="en-US" altLang="en-US" dirty="0"/>
          </a:p>
          <a:p>
            <a:endParaRPr lang="en-US" altLang="en-US" dirty="0"/>
          </a:p>
        </p:txBody>
      </p:sp>
      <p:pic>
        <p:nvPicPr>
          <p:cNvPr id="4098" name="Picture 2" descr="Amazon.com : Learning Resources Science Journal, Classroom Activity, Science  Experiment Log, Set of 10, Ages 5+ : Childrens Mathematics Learning Aids :  Office Products"/>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772400" y="1752600"/>
            <a:ext cx="3252775" cy="3009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0EFCBD9D-FA8F-5846-BE61-469E81276BEA}"/>
              </a:ext>
            </a:extLst>
          </p:cNvPr>
          <p:cNvSpPr>
            <a:spLocks noGrp="1" noChangeArrowheads="1"/>
          </p:cNvSpPr>
          <p:nvPr>
            <p:ph type="title"/>
          </p:nvPr>
        </p:nvSpPr>
        <p:spPr>
          <a:xfrm>
            <a:off x="838200" y="365127"/>
            <a:ext cx="10515600" cy="701673"/>
          </a:xfrm>
        </p:spPr>
        <p:txBody>
          <a:bodyPr/>
          <a:lstStyle/>
          <a:p>
            <a:pPr algn="ctr"/>
            <a:r>
              <a:rPr lang="en-US" altLang="en-US" dirty="0"/>
              <a:t>Earth Science</a:t>
            </a:r>
          </a:p>
        </p:txBody>
      </p:sp>
      <p:sp>
        <p:nvSpPr>
          <p:cNvPr id="51203" name="Content Placeholder 2">
            <a:extLst>
              <a:ext uri="{FF2B5EF4-FFF2-40B4-BE49-F238E27FC236}">
                <a16:creationId xmlns:a16="http://schemas.microsoft.com/office/drawing/2014/main" id="{D3F2F3BC-BB1F-D84C-8B22-9E2EF4CC37E3}"/>
              </a:ext>
            </a:extLst>
          </p:cNvPr>
          <p:cNvSpPr>
            <a:spLocks noGrp="1" noChangeArrowheads="1"/>
          </p:cNvSpPr>
          <p:nvPr>
            <p:ph idx="1"/>
          </p:nvPr>
        </p:nvSpPr>
        <p:spPr>
          <a:xfrm>
            <a:off x="838200" y="1431926"/>
            <a:ext cx="10515600" cy="4745037"/>
          </a:xfrm>
        </p:spPr>
        <p:txBody>
          <a:bodyPr/>
          <a:lstStyle/>
          <a:p>
            <a:r>
              <a:rPr kumimoji="0" lang="en-US" altLang="en-US" u="sng" dirty="0"/>
              <a:t>A </a:t>
            </a:r>
            <a:r>
              <a:rPr kumimoji="0" lang="en-US" altLang="en-US" u="sng" dirty="0">
                <a:hlinkClick r:id="rId2" tooltip="Volcano"/>
              </a:rPr>
              <a:t>volcano</a:t>
            </a:r>
            <a:r>
              <a:rPr kumimoji="0" lang="en-US" altLang="en-US" u="sng" dirty="0"/>
              <a:t> is the release of stored energy from below the surface of Earth, originating from radioactive decay and gravitational sorting in the Earth's core and mantle, and residual energy gained during the Earth`s formation</a:t>
            </a:r>
            <a:endParaRPr lang="en-US" altLang="en-US" dirty="0"/>
          </a:p>
        </p:txBody>
      </p:sp>
      <p:sp>
        <p:nvSpPr>
          <p:cNvPr id="51204" name="Rectangle 2">
            <a:extLst>
              <a:ext uri="{FF2B5EF4-FFF2-40B4-BE49-F238E27FC236}">
                <a16:creationId xmlns:a16="http://schemas.microsoft.com/office/drawing/2014/main" id="{1003AB0F-82E5-0C40-A7C3-554D6586AC91}"/>
              </a:ext>
            </a:extLst>
          </p:cNvPr>
          <p:cNvSpPr>
            <a:spLocks noChangeArrowheads="1"/>
          </p:cNvSpPr>
          <p:nvPr/>
        </p:nvSpPr>
        <p:spPr bwMode="auto">
          <a:xfrm>
            <a:off x="1524000" y="1"/>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90000"/>
              <a:buFont typeface="Monotype Sorts" pitchFamily="2" charset="2"/>
              <a:buChar char="4"/>
              <a:defRPr kumimoji="1" sz="3200">
                <a:solidFill>
                  <a:schemeClr val="tx1"/>
                </a:solidFill>
                <a:latin typeface="Times New Roman" panose="02020603050405020304" pitchFamily="18" charset="0"/>
              </a:defRPr>
            </a:lvl1pPr>
            <a:lvl2pPr marL="742950" indent="-285750">
              <a:spcBef>
                <a:spcPct val="20000"/>
              </a:spcBef>
              <a:buClr>
                <a:schemeClr val="accent1"/>
              </a:buClr>
              <a:buChar char="–"/>
              <a:defRPr kumimoji="1" sz="2800">
                <a:solidFill>
                  <a:schemeClr val="tx1"/>
                </a:solidFill>
                <a:latin typeface="Times New Roman" panose="02020603050405020304" pitchFamily="18" charset="0"/>
              </a:defRPr>
            </a:lvl2pPr>
            <a:lvl3pPr marL="1143000" indent="-228600">
              <a:spcBef>
                <a:spcPct val="20000"/>
              </a:spcBef>
              <a:buClr>
                <a:schemeClr val="accent1"/>
              </a:buClr>
              <a:buChar char="•"/>
              <a:defRPr kumimoji="1" sz="2400">
                <a:solidFill>
                  <a:schemeClr val="tx1"/>
                </a:solidFill>
                <a:latin typeface="Times New Roman" panose="02020603050405020304" pitchFamily="18" charset="0"/>
              </a:defRPr>
            </a:lvl3pPr>
            <a:lvl4pPr marL="1600200" indent="-228600">
              <a:spcBef>
                <a:spcPct val="20000"/>
              </a:spcBef>
              <a:buClr>
                <a:schemeClr val="accent1"/>
              </a:buClr>
              <a:buChar char="–"/>
              <a:defRPr kumimoji="1" sz="2000">
                <a:solidFill>
                  <a:schemeClr val="tx1"/>
                </a:solidFill>
                <a:latin typeface="Times New Roman" panose="02020603050405020304" pitchFamily="18" charset="0"/>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9pPr>
          </a:lstStyle>
          <a:p>
            <a:pPr>
              <a:spcBef>
                <a:spcPct val="0"/>
              </a:spcBef>
              <a:buClrTx/>
              <a:buSzTx/>
              <a:buFontTx/>
              <a:buNone/>
            </a:pPr>
            <a:r>
              <a:rPr kumimoji="0" lang="en-US" altLang="en-US" sz="2400" u="sng"/>
              <a:t>  </a:t>
            </a:r>
            <a:r>
              <a:rPr kumimoji="0" lang="en-US" altLang="en-US" sz="2400"/>
              <a:t> </a:t>
            </a:r>
            <a:endParaRPr kumimoji="0" lang="en-US" altLang="en-US" sz="2400" u="sng"/>
          </a:p>
          <a:p>
            <a:pPr>
              <a:spcBef>
                <a:spcPct val="0"/>
              </a:spcBef>
              <a:buClrTx/>
              <a:buSzTx/>
              <a:buFontTx/>
              <a:buNone/>
            </a:pPr>
            <a:r>
              <a:rPr kumimoji="0" lang="en-US" altLang="en-US" sz="2400" u="sng"/>
              <a:t>  </a:t>
            </a:r>
            <a:endParaRPr kumimoji="0" lang="en-US" altLang="en-US" sz="2400"/>
          </a:p>
        </p:txBody>
      </p:sp>
      <p:pic>
        <p:nvPicPr>
          <p:cNvPr id="51205" name="Picture 3" descr="http://upload.wikimedia.org/wikipedia/commons/thumb/f/f3/Magnetosphere_rendition.jpg/180px-Magnetosphere_rendition.jpg">
            <a:hlinkClick r:id="rId3" tooltip="The magnetosphere shields the surface of Earth from the charged particles of the solar wind. It is compressed on the day (Sun) side due to the force of the arriving particles, and extended on the night side. (Image not to scale.)"/>
            <a:extLst>
              <a:ext uri="{FF2B5EF4-FFF2-40B4-BE49-F238E27FC236}">
                <a16:creationId xmlns:a16="http://schemas.microsoft.com/office/drawing/2014/main" id="{DB6D78A8-7910-3F4B-8EC4-DB91D032D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354138"/>
            <a:ext cx="17145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http://en.wikipedia.org/skins-1.5/common/images/magnify-clip.png">
            <a:hlinkClick r:id="rId3" tooltip="Enlarge"/>
            <a:extLst>
              <a:ext uri="{FF2B5EF4-FFF2-40B4-BE49-F238E27FC236}">
                <a16:creationId xmlns:a16="http://schemas.microsoft.com/office/drawing/2014/main" id="{F33841D1-DE66-6746-9BEE-D693E5D19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6" y="-469900"/>
            <a:ext cx="142875"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6" descr="http://upload.wikimedia.org/wikipedia/commons/thumb/a/a4/Volcano_q.jpg/250px-Volcano_q.jpg">
            <a:hlinkClick r:id="rId6" tooltip="A volcano is the release of stored energy from below the surface of Earth, originating from radioactive decay and gravitational sorting in the Earth's core and mantle, and residual energy gained during the Earth`s formation.[1]"/>
            <a:extLst>
              <a:ext uri="{FF2B5EF4-FFF2-40B4-BE49-F238E27FC236}">
                <a16:creationId xmlns:a16="http://schemas.microsoft.com/office/drawing/2014/main" id="{A3853DC7-7E49-5C4F-8A9E-A6D09D7104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2808079"/>
            <a:ext cx="5657850" cy="375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7" descr="http://en.wikipedia.org/skins-1.5/common/images/magnify-clip.png">
            <a:hlinkClick r:id="rId6" tooltip="Enlarge"/>
            <a:extLst>
              <a:ext uri="{FF2B5EF4-FFF2-40B4-BE49-F238E27FC236}">
                <a16:creationId xmlns:a16="http://schemas.microsoft.com/office/drawing/2014/main" id="{17E4F43A-1417-474C-A204-13BD8BE5E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6" y="-158750"/>
            <a:ext cx="142875"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9" name="TextBox 13">
            <a:extLst>
              <a:ext uri="{FF2B5EF4-FFF2-40B4-BE49-F238E27FC236}">
                <a16:creationId xmlns:a16="http://schemas.microsoft.com/office/drawing/2014/main" id="{12C55FF9-99C7-7849-B9DD-CFDCE21D93DA}"/>
              </a:ext>
            </a:extLst>
          </p:cNvPr>
          <p:cNvSpPr txBox="1">
            <a:spLocks noChangeArrowheads="1"/>
          </p:cNvSpPr>
          <p:nvPr/>
        </p:nvSpPr>
        <p:spPr bwMode="auto">
          <a:xfrm>
            <a:off x="7162800" y="6080916"/>
            <a:ext cx="266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90000"/>
              <a:buFont typeface="Monotype Sorts" pitchFamily="2" charset="2"/>
              <a:buChar char="4"/>
              <a:defRPr kumimoji="1" sz="3200">
                <a:solidFill>
                  <a:schemeClr val="tx1"/>
                </a:solidFill>
                <a:latin typeface="Times New Roman" panose="02020603050405020304" pitchFamily="18" charset="0"/>
              </a:defRPr>
            </a:lvl1pPr>
            <a:lvl2pPr marL="742950" indent="-285750">
              <a:spcBef>
                <a:spcPct val="20000"/>
              </a:spcBef>
              <a:buClr>
                <a:schemeClr val="accent1"/>
              </a:buClr>
              <a:buChar char="–"/>
              <a:defRPr kumimoji="1" sz="2800">
                <a:solidFill>
                  <a:schemeClr val="tx1"/>
                </a:solidFill>
                <a:latin typeface="Times New Roman" panose="02020603050405020304" pitchFamily="18" charset="0"/>
              </a:defRPr>
            </a:lvl2pPr>
            <a:lvl3pPr marL="1143000" indent="-228600">
              <a:spcBef>
                <a:spcPct val="20000"/>
              </a:spcBef>
              <a:buClr>
                <a:schemeClr val="accent1"/>
              </a:buClr>
              <a:buChar char="•"/>
              <a:defRPr kumimoji="1" sz="2400">
                <a:solidFill>
                  <a:schemeClr val="tx1"/>
                </a:solidFill>
                <a:latin typeface="Times New Roman" panose="02020603050405020304" pitchFamily="18" charset="0"/>
              </a:defRPr>
            </a:lvl3pPr>
            <a:lvl4pPr marL="1600200" indent="-228600">
              <a:spcBef>
                <a:spcPct val="20000"/>
              </a:spcBef>
              <a:buClr>
                <a:schemeClr val="accent1"/>
              </a:buClr>
              <a:buChar char="–"/>
              <a:defRPr kumimoji="1" sz="2000">
                <a:solidFill>
                  <a:schemeClr val="tx1"/>
                </a:solidFill>
                <a:latin typeface="Times New Roman" panose="02020603050405020304" pitchFamily="18" charset="0"/>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9pPr>
          </a:lstStyle>
          <a:p>
            <a:pPr>
              <a:spcBef>
                <a:spcPct val="0"/>
              </a:spcBef>
              <a:buClrTx/>
              <a:buSzTx/>
              <a:buFontTx/>
              <a:buNone/>
            </a:pPr>
            <a:r>
              <a:rPr kumimoji="0" lang="en-US" altLang="en-US" sz="2400" dirty="0"/>
              <a:t>Wikipedia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516967DD-F8A4-6845-A58E-934A17C8A5C9}"/>
              </a:ext>
            </a:extLst>
          </p:cNvPr>
          <p:cNvSpPr>
            <a:spLocks noGrp="1" noChangeArrowheads="1"/>
          </p:cNvSpPr>
          <p:nvPr>
            <p:ph type="title"/>
          </p:nvPr>
        </p:nvSpPr>
        <p:spPr>
          <a:xfrm>
            <a:off x="838199" y="304800"/>
            <a:ext cx="10515600" cy="685799"/>
          </a:xfrm>
        </p:spPr>
        <p:txBody>
          <a:bodyPr/>
          <a:lstStyle/>
          <a:p>
            <a:pPr algn="ctr"/>
            <a:r>
              <a:rPr lang="en-US" altLang="en-US" dirty="0"/>
              <a:t>Classroom Activity Analysis</a:t>
            </a:r>
          </a:p>
        </p:txBody>
      </p:sp>
      <p:graphicFrame>
        <p:nvGraphicFramePr>
          <p:cNvPr id="4" name="Content Placeholder 3">
            <a:extLst>
              <a:ext uri="{FF2B5EF4-FFF2-40B4-BE49-F238E27FC236}">
                <a16:creationId xmlns:a16="http://schemas.microsoft.com/office/drawing/2014/main" id="{D7E24D9A-CBF8-CA49-88C8-9DB91A540A5C}"/>
              </a:ext>
            </a:extLst>
          </p:cNvPr>
          <p:cNvGraphicFramePr>
            <a:graphicFrameLocks noGrp="1"/>
          </p:cNvGraphicFramePr>
          <p:nvPr>
            <p:ph idx="1"/>
            <p:extLst>
              <p:ext uri="{D42A27DB-BD31-4B8C-83A1-F6EECF244321}">
                <p14:modId xmlns:p14="http://schemas.microsoft.com/office/powerpoint/2010/main" val="3876175546"/>
              </p:ext>
            </p:extLst>
          </p:nvPr>
        </p:nvGraphicFramePr>
        <p:xfrm>
          <a:off x="533400" y="1143000"/>
          <a:ext cx="11125198" cy="5214586"/>
        </p:xfrm>
        <a:graphic>
          <a:graphicData uri="http://schemas.openxmlformats.org/drawingml/2006/table">
            <a:tbl>
              <a:tblPr>
                <a:tableStyleId>{8799B23B-EC83-4686-B30A-512413B5E67A}</a:tableStyleId>
              </a:tblPr>
              <a:tblGrid>
                <a:gridCol w="1959221">
                  <a:extLst>
                    <a:ext uri="{9D8B030D-6E8A-4147-A177-3AD203B41FA5}">
                      <a16:colId xmlns:a16="http://schemas.microsoft.com/office/drawing/2014/main" val="20000"/>
                    </a:ext>
                  </a:extLst>
                </a:gridCol>
                <a:gridCol w="429252">
                  <a:extLst>
                    <a:ext uri="{9D8B030D-6E8A-4147-A177-3AD203B41FA5}">
                      <a16:colId xmlns:a16="http://schemas.microsoft.com/office/drawing/2014/main" val="20001"/>
                    </a:ext>
                  </a:extLst>
                </a:gridCol>
                <a:gridCol w="591205">
                  <a:extLst>
                    <a:ext uri="{9D8B030D-6E8A-4147-A177-3AD203B41FA5}">
                      <a16:colId xmlns:a16="http://schemas.microsoft.com/office/drawing/2014/main" val="20002"/>
                    </a:ext>
                  </a:extLst>
                </a:gridCol>
                <a:gridCol w="591205">
                  <a:extLst>
                    <a:ext uri="{9D8B030D-6E8A-4147-A177-3AD203B41FA5}">
                      <a16:colId xmlns:a16="http://schemas.microsoft.com/office/drawing/2014/main" val="20003"/>
                    </a:ext>
                  </a:extLst>
                </a:gridCol>
                <a:gridCol w="429968">
                  <a:extLst>
                    <a:ext uri="{9D8B030D-6E8A-4147-A177-3AD203B41FA5}">
                      <a16:colId xmlns:a16="http://schemas.microsoft.com/office/drawing/2014/main" val="20004"/>
                    </a:ext>
                  </a:extLst>
                </a:gridCol>
                <a:gridCol w="597439">
                  <a:extLst>
                    <a:ext uri="{9D8B030D-6E8A-4147-A177-3AD203B41FA5}">
                      <a16:colId xmlns:a16="http://schemas.microsoft.com/office/drawing/2014/main" val="20005"/>
                    </a:ext>
                  </a:extLst>
                </a:gridCol>
                <a:gridCol w="644951">
                  <a:extLst>
                    <a:ext uri="{9D8B030D-6E8A-4147-A177-3AD203B41FA5}">
                      <a16:colId xmlns:a16="http://schemas.microsoft.com/office/drawing/2014/main" val="20006"/>
                    </a:ext>
                  </a:extLst>
                </a:gridCol>
                <a:gridCol w="644951">
                  <a:extLst>
                    <a:ext uri="{9D8B030D-6E8A-4147-A177-3AD203B41FA5}">
                      <a16:colId xmlns:a16="http://schemas.microsoft.com/office/drawing/2014/main" val="20007"/>
                    </a:ext>
                  </a:extLst>
                </a:gridCol>
                <a:gridCol w="644951">
                  <a:extLst>
                    <a:ext uri="{9D8B030D-6E8A-4147-A177-3AD203B41FA5}">
                      <a16:colId xmlns:a16="http://schemas.microsoft.com/office/drawing/2014/main" val="20008"/>
                    </a:ext>
                  </a:extLst>
                </a:gridCol>
                <a:gridCol w="2321825">
                  <a:extLst>
                    <a:ext uri="{9D8B030D-6E8A-4147-A177-3AD203B41FA5}">
                      <a16:colId xmlns:a16="http://schemas.microsoft.com/office/drawing/2014/main" val="20009"/>
                    </a:ext>
                  </a:extLst>
                </a:gridCol>
                <a:gridCol w="2270230">
                  <a:extLst>
                    <a:ext uri="{9D8B030D-6E8A-4147-A177-3AD203B41FA5}">
                      <a16:colId xmlns:a16="http://schemas.microsoft.com/office/drawing/2014/main" val="20010"/>
                    </a:ext>
                  </a:extLst>
                </a:gridCol>
              </a:tblGrid>
              <a:tr h="566358">
                <a:tc>
                  <a:txBody>
                    <a:bodyPr/>
                    <a:lstStyle/>
                    <a:p>
                      <a:pPr marL="0" marR="0">
                        <a:spcBef>
                          <a:spcPts val="0"/>
                        </a:spcBef>
                        <a:spcAft>
                          <a:spcPts val="0"/>
                        </a:spcAft>
                      </a:pPr>
                      <a:r>
                        <a:rPr lang="en-US" sz="1200" dirty="0"/>
                        <a:t>Classroom Routine/</a:t>
                      </a:r>
                    </a:p>
                    <a:p>
                      <a:pPr marL="0" marR="0">
                        <a:spcBef>
                          <a:spcPts val="0"/>
                        </a:spcBef>
                        <a:spcAft>
                          <a:spcPts val="0"/>
                        </a:spcAft>
                      </a:pPr>
                      <a:r>
                        <a:rPr lang="en-US" sz="1200" dirty="0"/>
                        <a:t>Activity/ expectations</a:t>
                      </a:r>
                      <a:endParaRPr lang="en-US" sz="1200" dirty="0">
                        <a:solidFill>
                          <a:schemeClr val="tx1"/>
                        </a:solidFill>
                        <a:latin typeface="Times New Roman"/>
                        <a:ea typeface="Times New Roman"/>
                        <a:cs typeface="Times New Roman"/>
                      </a:endParaRPr>
                    </a:p>
                  </a:txBody>
                  <a:tcPr marL="54103" marR="54103" marT="0" marB="0"/>
                </a:tc>
                <a:tc gridSpan="8">
                  <a:txBody>
                    <a:bodyPr/>
                    <a:lstStyle/>
                    <a:p>
                      <a:pPr marL="0" marR="0" algn="ctr">
                        <a:spcBef>
                          <a:spcPts val="0"/>
                        </a:spcBef>
                        <a:spcAft>
                          <a:spcPts val="0"/>
                        </a:spcAft>
                      </a:pPr>
                      <a:r>
                        <a:rPr lang="en-US" sz="1200" dirty="0"/>
                        <a:t>Appropriate for the Student?</a:t>
                      </a:r>
                      <a:endParaRPr lang="en-US" sz="1200" dirty="0">
                        <a:solidFill>
                          <a:schemeClr val="tx1"/>
                        </a:solidFill>
                        <a:latin typeface="Times New Roman"/>
                        <a:ea typeface="Times New Roman"/>
                        <a:cs typeface="Times New Roman"/>
                      </a:endParaRPr>
                    </a:p>
                  </a:txBody>
                  <a:tcPr marL="54103" marR="5410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200"/>
                        <a:t>What Adaptations?</a:t>
                      </a:r>
                      <a:endParaRPr lang="en-US" sz="1200">
                        <a:solidFill>
                          <a:schemeClr val="tx1"/>
                        </a:solidFill>
                        <a:latin typeface="Times New Roman"/>
                        <a:ea typeface="Times New Roman"/>
                        <a:cs typeface="Times New Roman"/>
                      </a:endParaRPr>
                    </a:p>
                  </a:txBody>
                  <a:tcPr marL="54103" marR="54103" marT="0" marB="0"/>
                </a:tc>
                <a:tc>
                  <a:txBody>
                    <a:bodyPr/>
                    <a:lstStyle/>
                    <a:p>
                      <a:pPr marL="0" marR="0" algn="ctr">
                        <a:spcBef>
                          <a:spcPts val="0"/>
                        </a:spcBef>
                        <a:spcAft>
                          <a:spcPts val="0"/>
                        </a:spcAft>
                      </a:pPr>
                      <a:r>
                        <a:rPr lang="en-US" sz="1200"/>
                        <a:t>Alternative Activities</a:t>
                      </a:r>
                      <a:endParaRPr lang="en-US" sz="1200">
                        <a:solidFill>
                          <a:schemeClr val="tx1"/>
                        </a:solidFill>
                        <a:latin typeface="Times New Roman"/>
                        <a:ea typeface="Times New Roman"/>
                        <a:cs typeface="Times New Roman"/>
                      </a:endParaRPr>
                    </a:p>
                  </a:txBody>
                  <a:tcPr marL="54103" marR="54103" marT="0" marB="0"/>
                </a:tc>
                <a:extLst>
                  <a:ext uri="{0D108BD9-81ED-4DB2-BD59-A6C34878D82A}">
                    <a16:rowId xmlns:a16="http://schemas.microsoft.com/office/drawing/2014/main" val="10000"/>
                  </a:ext>
                </a:extLst>
              </a:tr>
              <a:tr h="566358">
                <a:tc rowSpan="2">
                  <a:txBody>
                    <a:bodyPr/>
                    <a:lstStyle/>
                    <a:p>
                      <a:pPr marL="0" marR="0">
                        <a:spcBef>
                          <a:spcPts val="0"/>
                        </a:spcBef>
                        <a:spcAft>
                          <a:spcPts val="0"/>
                        </a:spcAft>
                      </a:pPr>
                      <a:endParaRPr lang="en-US" sz="900" dirty="0"/>
                    </a:p>
                    <a:p>
                      <a:pPr marL="0" marR="0">
                        <a:spcBef>
                          <a:spcPts val="0"/>
                        </a:spcBef>
                        <a:spcAft>
                          <a:spcPts val="0"/>
                        </a:spcAft>
                      </a:pPr>
                      <a:r>
                        <a:rPr lang="en-US" sz="1200" dirty="0"/>
                        <a:t>Activity</a:t>
                      </a:r>
                      <a:endParaRPr lang="en-US" sz="1200" dirty="0">
                        <a:solidFill>
                          <a:schemeClr val="tx1"/>
                        </a:solidFill>
                        <a:latin typeface="Times New Roman"/>
                        <a:ea typeface="Times New Roman"/>
                        <a:cs typeface="Times New Roman"/>
                      </a:endParaRPr>
                    </a:p>
                  </a:txBody>
                  <a:tcPr marL="54103" marR="54103" marT="0" marB="0"/>
                </a:tc>
                <a:tc gridSpan="2">
                  <a:txBody>
                    <a:bodyPr/>
                    <a:lstStyle/>
                    <a:p>
                      <a:pPr marL="0" marR="0">
                        <a:spcBef>
                          <a:spcPts val="0"/>
                        </a:spcBef>
                        <a:spcAft>
                          <a:spcPts val="0"/>
                        </a:spcAft>
                      </a:pPr>
                      <a:r>
                        <a:rPr lang="en-US" sz="1200" dirty="0"/>
                        <a:t>Which is</a:t>
                      </a:r>
                      <a:endParaRPr lang="en-US" sz="1200" dirty="0">
                        <a:solidFill>
                          <a:schemeClr val="tx1"/>
                        </a:solidFill>
                        <a:latin typeface="Times New Roman"/>
                        <a:ea typeface="Times New Roman"/>
                        <a:cs typeface="Times New Roman"/>
                      </a:endParaRPr>
                    </a:p>
                  </a:txBody>
                  <a:tcPr marL="54103" marR="54103" marT="0" marB="0"/>
                </a:tc>
                <a:tc hMerge="1">
                  <a:txBody>
                    <a:bodyPr/>
                    <a:lstStyle/>
                    <a:p>
                      <a:endParaRPr lang="en-US"/>
                    </a:p>
                  </a:txBody>
                  <a:tcPr/>
                </a:tc>
                <a:tc gridSpan="2">
                  <a:txBody>
                    <a:bodyPr/>
                    <a:lstStyle/>
                    <a:p>
                      <a:pPr marL="0" marR="0">
                        <a:spcBef>
                          <a:spcPts val="0"/>
                        </a:spcBef>
                        <a:spcAft>
                          <a:spcPts val="0"/>
                        </a:spcAft>
                      </a:pPr>
                      <a:r>
                        <a:rPr lang="en-US" sz="1200"/>
                        <a:t>Materials</a:t>
                      </a:r>
                      <a:endParaRPr lang="en-US" sz="1200">
                        <a:solidFill>
                          <a:schemeClr val="tx1"/>
                        </a:solidFill>
                        <a:latin typeface="Times New Roman"/>
                        <a:ea typeface="Times New Roman"/>
                        <a:cs typeface="Times New Roman"/>
                      </a:endParaRPr>
                    </a:p>
                  </a:txBody>
                  <a:tcPr marL="54103" marR="54103" marT="0" marB="0"/>
                </a:tc>
                <a:tc hMerge="1">
                  <a:txBody>
                    <a:bodyPr/>
                    <a:lstStyle/>
                    <a:p>
                      <a:endParaRPr lang="en-US"/>
                    </a:p>
                  </a:txBody>
                  <a:tcPr/>
                </a:tc>
                <a:tc gridSpan="2">
                  <a:txBody>
                    <a:bodyPr/>
                    <a:lstStyle/>
                    <a:p>
                      <a:pPr marL="0" marR="0">
                        <a:spcBef>
                          <a:spcPts val="0"/>
                        </a:spcBef>
                        <a:spcAft>
                          <a:spcPts val="0"/>
                        </a:spcAft>
                      </a:pPr>
                      <a:r>
                        <a:rPr lang="en-US" sz="1200" dirty="0"/>
                        <a:t>Goals</a:t>
                      </a:r>
                      <a:endParaRPr lang="en-US" sz="1200" dirty="0">
                        <a:solidFill>
                          <a:schemeClr val="tx1"/>
                        </a:solidFill>
                        <a:latin typeface="Times New Roman"/>
                        <a:ea typeface="Times New Roman"/>
                        <a:cs typeface="Times New Roman"/>
                      </a:endParaRPr>
                    </a:p>
                  </a:txBody>
                  <a:tcPr marL="54103" marR="54103" marT="0" marB="0"/>
                </a:tc>
                <a:tc hMerge="1">
                  <a:txBody>
                    <a:bodyPr/>
                    <a:lstStyle/>
                    <a:p>
                      <a:endParaRPr lang="en-US"/>
                    </a:p>
                  </a:txBody>
                  <a:tcPr/>
                </a:tc>
                <a:tc gridSpan="2">
                  <a:txBody>
                    <a:bodyPr/>
                    <a:lstStyle/>
                    <a:p>
                      <a:pPr marL="0" marR="0">
                        <a:spcBef>
                          <a:spcPts val="0"/>
                        </a:spcBef>
                        <a:spcAft>
                          <a:spcPts val="0"/>
                        </a:spcAft>
                      </a:pPr>
                      <a:r>
                        <a:rPr lang="en-US" sz="1200" dirty="0"/>
                        <a:t>Personal</a:t>
                      </a:r>
                    </a:p>
                    <a:p>
                      <a:pPr marL="0" marR="0">
                        <a:spcBef>
                          <a:spcPts val="0"/>
                        </a:spcBef>
                        <a:spcAft>
                          <a:spcPts val="0"/>
                        </a:spcAft>
                      </a:pPr>
                      <a:r>
                        <a:rPr lang="en-US" sz="1200" dirty="0"/>
                        <a:t>Support</a:t>
                      </a:r>
                      <a:endParaRPr lang="en-US" sz="1200" dirty="0">
                        <a:solidFill>
                          <a:schemeClr val="tx1"/>
                        </a:solidFill>
                        <a:latin typeface="Times New Roman"/>
                        <a:ea typeface="Times New Roman"/>
                        <a:cs typeface="Times New Roman"/>
                      </a:endParaRPr>
                    </a:p>
                  </a:txBody>
                  <a:tcPr marL="54103" marR="54103" marT="0" marB="0"/>
                </a:tc>
                <a:tc hMerge="1">
                  <a:txBody>
                    <a:bodyPr/>
                    <a:lstStyle/>
                    <a:p>
                      <a:endParaRPr lang="en-US"/>
                    </a:p>
                  </a:txBody>
                  <a:tcPr/>
                </a:tc>
                <a:tc rowSpan="2">
                  <a:txBody>
                    <a:bodyPr/>
                    <a:lstStyle/>
                    <a:p>
                      <a:pPr marL="0" marR="0">
                        <a:spcBef>
                          <a:spcPts val="0"/>
                        </a:spcBef>
                        <a:spcAft>
                          <a:spcPts val="0"/>
                        </a:spcAft>
                      </a:pPr>
                      <a:endParaRPr lang="en-US" sz="1200" dirty="0">
                        <a:solidFill>
                          <a:schemeClr val="tx1"/>
                        </a:solidFill>
                        <a:latin typeface="Times New Roman"/>
                        <a:ea typeface="Times New Roman"/>
                        <a:cs typeface="Times New Roman"/>
                      </a:endParaRPr>
                    </a:p>
                  </a:txBody>
                  <a:tcPr marL="54103" marR="54103" marT="0" marB="0"/>
                </a:tc>
                <a:tc rowSpan="2">
                  <a:txBody>
                    <a:bodyPr/>
                    <a:lstStyle/>
                    <a:p>
                      <a:pPr marL="0" marR="0">
                        <a:spcBef>
                          <a:spcPts val="0"/>
                        </a:spcBef>
                        <a:spcAft>
                          <a:spcPts val="0"/>
                        </a:spcAft>
                      </a:pPr>
                      <a:endParaRPr lang="en-US" sz="1200">
                        <a:solidFill>
                          <a:schemeClr val="tx1"/>
                        </a:solidFill>
                        <a:latin typeface="Times New Roman"/>
                        <a:ea typeface="Times New Roman"/>
                        <a:cs typeface="Times New Roman"/>
                      </a:endParaRPr>
                    </a:p>
                  </a:txBody>
                  <a:tcPr marL="54103" marR="54103" marT="0" marB="0"/>
                </a:tc>
                <a:extLst>
                  <a:ext uri="{0D108BD9-81ED-4DB2-BD59-A6C34878D82A}">
                    <a16:rowId xmlns:a16="http://schemas.microsoft.com/office/drawing/2014/main" val="10001"/>
                  </a:ext>
                </a:extLst>
              </a:tr>
              <a:tr h="287110">
                <a:tc vMerge="1">
                  <a:txBody>
                    <a:bodyPr/>
                    <a:lstStyle/>
                    <a:p>
                      <a:endParaRPr lang="en-US"/>
                    </a:p>
                  </a:txBody>
                  <a:tcPr/>
                </a:tc>
                <a:tc>
                  <a:txBody>
                    <a:bodyPr/>
                    <a:lstStyle/>
                    <a:p>
                      <a:pPr marL="0" marR="0" algn="ctr">
                        <a:spcBef>
                          <a:spcPts val="0"/>
                        </a:spcBef>
                        <a:spcAft>
                          <a:spcPts val="0"/>
                        </a:spcAft>
                      </a:pPr>
                      <a:r>
                        <a:rPr lang="en-US" sz="900" dirty="0"/>
                        <a:t>Y</a:t>
                      </a:r>
                      <a:endParaRPr lang="en-US" sz="900" dirty="0">
                        <a:solidFill>
                          <a:schemeClr val="tx1"/>
                        </a:solidFill>
                        <a:latin typeface="Times New Roman"/>
                        <a:ea typeface="Times New Roman"/>
                        <a:cs typeface="Times New Roman"/>
                      </a:endParaRPr>
                    </a:p>
                  </a:txBody>
                  <a:tcPr marL="54103" marR="54103" marT="0" marB="0"/>
                </a:tc>
                <a:tc>
                  <a:txBody>
                    <a:bodyPr/>
                    <a:lstStyle/>
                    <a:p>
                      <a:pPr marL="0" marR="0" algn="ctr">
                        <a:spcBef>
                          <a:spcPts val="0"/>
                        </a:spcBef>
                        <a:spcAft>
                          <a:spcPts val="0"/>
                        </a:spcAft>
                      </a:pPr>
                      <a:r>
                        <a:rPr lang="en-US" sz="900" dirty="0"/>
                        <a:t>N</a:t>
                      </a:r>
                      <a:endParaRPr lang="en-US" sz="900" dirty="0">
                        <a:solidFill>
                          <a:schemeClr val="tx1"/>
                        </a:solidFill>
                        <a:latin typeface="Times New Roman"/>
                        <a:ea typeface="Times New Roman"/>
                        <a:cs typeface="Times New Roman"/>
                      </a:endParaRPr>
                    </a:p>
                  </a:txBody>
                  <a:tcPr marL="54103" marR="54103" marT="0" marB="0"/>
                </a:tc>
                <a:tc>
                  <a:txBody>
                    <a:bodyPr/>
                    <a:lstStyle/>
                    <a:p>
                      <a:pPr marL="0" marR="0" algn="ctr">
                        <a:spcBef>
                          <a:spcPts val="0"/>
                        </a:spcBef>
                        <a:spcAft>
                          <a:spcPts val="0"/>
                        </a:spcAft>
                      </a:pPr>
                      <a:r>
                        <a:rPr lang="en-US" sz="1200"/>
                        <a:t>Y</a:t>
                      </a:r>
                      <a:endParaRPr lang="en-US" sz="1200">
                        <a:solidFill>
                          <a:schemeClr val="tx1"/>
                        </a:solidFill>
                        <a:latin typeface="Times New Roman"/>
                        <a:ea typeface="Times New Roman"/>
                        <a:cs typeface="Times New Roman"/>
                      </a:endParaRPr>
                    </a:p>
                  </a:txBody>
                  <a:tcPr marL="54103" marR="54103" marT="0" marB="0"/>
                </a:tc>
                <a:tc>
                  <a:txBody>
                    <a:bodyPr/>
                    <a:lstStyle/>
                    <a:p>
                      <a:pPr marL="0" marR="0" algn="ctr">
                        <a:spcBef>
                          <a:spcPts val="0"/>
                        </a:spcBef>
                        <a:spcAft>
                          <a:spcPts val="0"/>
                        </a:spcAft>
                      </a:pPr>
                      <a:r>
                        <a:rPr lang="en-US" sz="1200"/>
                        <a:t>N</a:t>
                      </a:r>
                      <a:endParaRPr lang="en-US" sz="1200">
                        <a:solidFill>
                          <a:schemeClr val="tx1"/>
                        </a:solidFill>
                        <a:latin typeface="Times New Roman"/>
                        <a:ea typeface="Times New Roman"/>
                        <a:cs typeface="Times New Roman"/>
                      </a:endParaRPr>
                    </a:p>
                  </a:txBody>
                  <a:tcPr marL="54103" marR="54103" marT="0" marB="0"/>
                </a:tc>
                <a:tc>
                  <a:txBody>
                    <a:bodyPr/>
                    <a:lstStyle/>
                    <a:p>
                      <a:pPr marL="0" marR="0" algn="ctr">
                        <a:spcBef>
                          <a:spcPts val="0"/>
                        </a:spcBef>
                        <a:spcAft>
                          <a:spcPts val="0"/>
                        </a:spcAft>
                      </a:pPr>
                      <a:r>
                        <a:rPr lang="en-US" sz="1200"/>
                        <a:t>Y</a:t>
                      </a:r>
                      <a:endParaRPr lang="en-US" sz="1200">
                        <a:solidFill>
                          <a:schemeClr val="tx1"/>
                        </a:solidFill>
                        <a:latin typeface="Times New Roman"/>
                        <a:ea typeface="Times New Roman"/>
                        <a:cs typeface="Times New Roman"/>
                      </a:endParaRPr>
                    </a:p>
                  </a:txBody>
                  <a:tcPr marL="54103" marR="54103" marT="0" marB="0"/>
                </a:tc>
                <a:tc>
                  <a:txBody>
                    <a:bodyPr/>
                    <a:lstStyle/>
                    <a:p>
                      <a:pPr marL="0" marR="0" algn="ctr">
                        <a:spcBef>
                          <a:spcPts val="0"/>
                        </a:spcBef>
                        <a:spcAft>
                          <a:spcPts val="0"/>
                        </a:spcAft>
                      </a:pPr>
                      <a:r>
                        <a:rPr lang="en-US" sz="1200"/>
                        <a:t>N</a:t>
                      </a:r>
                      <a:endParaRPr lang="en-US" sz="1200">
                        <a:solidFill>
                          <a:schemeClr val="tx1"/>
                        </a:solidFill>
                        <a:latin typeface="Times New Roman"/>
                        <a:ea typeface="Times New Roman"/>
                        <a:cs typeface="Times New Roman"/>
                      </a:endParaRPr>
                    </a:p>
                  </a:txBody>
                  <a:tcPr marL="54103" marR="54103" marT="0" marB="0"/>
                </a:tc>
                <a:tc>
                  <a:txBody>
                    <a:bodyPr/>
                    <a:lstStyle/>
                    <a:p>
                      <a:pPr marL="0" marR="0" algn="ctr">
                        <a:spcBef>
                          <a:spcPts val="0"/>
                        </a:spcBef>
                        <a:spcAft>
                          <a:spcPts val="0"/>
                        </a:spcAft>
                      </a:pPr>
                      <a:r>
                        <a:rPr lang="en-US" sz="1200"/>
                        <a:t>Y</a:t>
                      </a:r>
                      <a:endParaRPr lang="en-US" sz="1200">
                        <a:solidFill>
                          <a:schemeClr val="tx1"/>
                        </a:solidFill>
                        <a:latin typeface="Times New Roman"/>
                        <a:ea typeface="Times New Roman"/>
                        <a:cs typeface="Times New Roman"/>
                      </a:endParaRPr>
                    </a:p>
                  </a:txBody>
                  <a:tcPr marL="54103" marR="54103" marT="0" marB="0"/>
                </a:tc>
                <a:tc>
                  <a:txBody>
                    <a:bodyPr/>
                    <a:lstStyle/>
                    <a:p>
                      <a:pPr marL="0" marR="0" algn="ctr">
                        <a:spcBef>
                          <a:spcPts val="0"/>
                        </a:spcBef>
                        <a:spcAft>
                          <a:spcPts val="0"/>
                        </a:spcAft>
                      </a:pPr>
                      <a:r>
                        <a:rPr lang="en-US" sz="1200" dirty="0"/>
                        <a:t>N</a:t>
                      </a:r>
                      <a:endParaRPr lang="en-US" sz="1200" dirty="0">
                        <a:solidFill>
                          <a:schemeClr val="tx1"/>
                        </a:solidFill>
                        <a:latin typeface="Times New Roman"/>
                        <a:ea typeface="Times New Roman"/>
                        <a:cs typeface="Times New Roman"/>
                      </a:endParaRPr>
                    </a:p>
                  </a:txBody>
                  <a:tcPr marL="54103" marR="54103" marT="0" marB="0"/>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3609375">
                <a:tc>
                  <a:txBody>
                    <a:bodyPr/>
                    <a:lstStyle/>
                    <a:p>
                      <a:pPr marL="0" marR="0">
                        <a:spcBef>
                          <a:spcPts val="0"/>
                        </a:spcBef>
                        <a:spcAft>
                          <a:spcPts val="0"/>
                        </a:spcAft>
                      </a:pPr>
                      <a:endParaRPr lang="en-US" sz="900" dirty="0"/>
                    </a:p>
                    <a:p>
                      <a:pPr marL="0" marR="0">
                        <a:spcBef>
                          <a:spcPts val="0"/>
                        </a:spcBef>
                        <a:spcAft>
                          <a:spcPts val="0"/>
                        </a:spcAft>
                      </a:pPr>
                      <a:r>
                        <a:rPr lang="en-US" sz="1200" dirty="0"/>
                        <a:t>Keep a science</a:t>
                      </a:r>
                      <a:r>
                        <a:rPr lang="en-US" sz="1200" baseline="0" dirty="0"/>
                        <a:t> Journal</a:t>
                      </a:r>
                    </a:p>
                    <a:p>
                      <a:pPr marL="0" marR="0">
                        <a:spcBef>
                          <a:spcPts val="0"/>
                        </a:spcBef>
                        <a:spcAft>
                          <a:spcPts val="0"/>
                        </a:spcAft>
                      </a:pPr>
                      <a:endParaRPr lang="en-US" sz="1200" baseline="0" dirty="0"/>
                    </a:p>
                    <a:p>
                      <a:pPr marL="0" marR="0">
                        <a:spcBef>
                          <a:spcPts val="0"/>
                        </a:spcBef>
                        <a:spcAft>
                          <a:spcPts val="0"/>
                        </a:spcAft>
                      </a:pPr>
                      <a:r>
                        <a:rPr lang="en-US" sz="1200" baseline="0" dirty="0"/>
                        <a:t>Conduct experiments with</a:t>
                      </a:r>
                    </a:p>
                    <a:p>
                      <a:pPr marL="0" marR="0">
                        <a:spcBef>
                          <a:spcPts val="0"/>
                        </a:spcBef>
                        <a:spcAft>
                          <a:spcPts val="0"/>
                        </a:spcAft>
                      </a:pPr>
                      <a:r>
                        <a:rPr lang="en-US" sz="1200" baseline="0" dirty="0"/>
                        <a:t>Group</a:t>
                      </a:r>
                    </a:p>
                    <a:p>
                      <a:pPr marL="0" marR="0">
                        <a:spcBef>
                          <a:spcPts val="0"/>
                        </a:spcBef>
                        <a:spcAft>
                          <a:spcPts val="0"/>
                        </a:spcAft>
                      </a:pPr>
                      <a:endParaRPr lang="en-US" sz="1200" baseline="0" dirty="0"/>
                    </a:p>
                    <a:p>
                      <a:pPr marL="0" marR="0">
                        <a:spcBef>
                          <a:spcPts val="0"/>
                        </a:spcBef>
                        <a:spcAft>
                          <a:spcPts val="0"/>
                        </a:spcAft>
                      </a:pPr>
                      <a:r>
                        <a:rPr lang="en-US" sz="1200" baseline="0" dirty="0"/>
                        <a:t>Develop vocabulary</a:t>
                      </a:r>
                    </a:p>
                    <a:p>
                      <a:pPr marL="0" marR="0">
                        <a:spcBef>
                          <a:spcPts val="0"/>
                        </a:spcBef>
                        <a:spcAft>
                          <a:spcPts val="0"/>
                        </a:spcAft>
                      </a:pPr>
                      <a:endParaRPr lang="en-US" sz="1200" baseline="0" dirty="0"/>
                    </a:p>
                    <a:p>
                      <a:pPr marL="0" marR="0">
                        <a:spcBef>
                          <a:spcPts val="0"/>
                        </a:spcBef>
                        <a:spcAft>
                          <a:spcPts val="0"/>
                        </a:spcAft>
                      </a:pPr>
                      <a:endParaRPr lang="en-US" sz="1200" baseline="0" dirty="0"/>
                    </a:p>
                    <a:p>
                      <a:pPr marL="0" marR="0">
                        <a:spcBef>
                          <a:spcPts val="0"/>
                        </a:spcBef>
                        <a:spcAft>
                          <a:spcPts val="0"/>
                        </a:spcAft>
                      </a:pPr>
                      <a:r>
                        <a:rPr lang="en-US" sz="1200" baseline="0" dirty="0"/>
                        <a:t>Formulate inquiry for science fair</a:t>
                      </a:r>
                    </a:p>
                    <a:p>
                      <a:pPr marL="0" marR="0">
                        <a:spcBef>
                          <a:spcPts val="0"/>
                        </a:spcBef>
                        <a:spcAft>
                          <a:spcPts val="0"/>
                        </a:spcAft>
                      </a:pPr>
                      <a:endParaRPr lang="en-US" sz="1200" baseline="0" dirty="0"/>
                    </a:p>
                    <a:p>
                      <a:pPr marL="0" marR="0">
                        <a:spcBef>
                          <a:spcPts val="0"/>
                        </a:spcBef>
                        <a:spcAft>
                          <a:spcPts val="0"/>
                        </a:spcAft>
                      </a:pPr>
                      <a:endParaRPr lang="en-US" sz="1200" baseline="0" dirty="0"/>
                    </a:p>
                    <a:p>
                      <a:pPr marL="0" marR="0">
                        <a:spcBef>
                          <a:spcPts val="0"/>
                        </a:spcBef>
                        <a:spcAft>
                          <a:spcPts val="0"/>
                        </a:spcAft>
                      </a:pPr>
                      <a:r>
                        <a:rPr lang="en-US" sz="1200" baseline="0" dirty="0"/>
                        <a:t>Write a re port about an earth science video</a:t>
                      </a:r>
                    </a:p>
                    <a:p>
                      <a:pPr marL="0" marR="0">
                        <a:spcBef>
                          <a:spcPts val="0"/>
                        </a:spcBef>
                        <a:spcAft>
                          <a:spcPts val="0"/>
                        </a:spcAft>
                      </a:pPr>
                      <a:endParaRPr lang="en-US" sz="1200" baseline="0" dirty="0"/>
                    </a:p>
                    <a:p>
                      <a:pPr marL="0" marR="0">
                        <a:spcBef>
                          <a:spcPts val="0"/>
                        </a:spcBef>
                        <a:spcAft>
                          <a:spcPts val="0"/>
                        </a:spcAft>
                      </a:pPr>
                      <a:r>
                        <a:rPr lang="en-US" sz="1200" baseline="0" dirty="0"/>
                        <a:t>Monitor the Weather Station</a:t>
                      </a:r>
                    </a:p>
                    <a:p>
                      <a:pPr marL="0" marR="0">
                        <a:spcBef>
                          <a:spcPts val="0"/>
                        </a:spcBef>
                        <a:spcAft>
                          <a:spcPts val="0"/>
                        </a:spcAft>
                      </a:pPr>
                      <a:endParaRPr lang="en-US" sz="1200" baseline="0" dirty="0"/>
                    </a:p>
                    <a:p>
                      <a:pPr marL="0" marR="0">
                        <a:spcBef>
                          <a:spcPts val="0"/>
                        </a:spcBef>
                        <a:spcAft>
                          <a:spcPts val="0"/>
                        </a:spcAft>
                      </a:pPr>
                      <a:endParaRPr lang="en-US" sz="1200" baseline="0" dirty="0"/>
                    </a:p>
                    <a:p>
                      <a:pPr marL="0" marR="0">
                        <a:spcBef>
                          <a:spcPts val="0"/>
                        </a:spcBef>
                        <a:spcAft>
                          <a:spcPts val="0"/>
                        </a:spcAft>
                      </a:pPr>
                      <a:r>
                        <a:rPr lang="en-US" sz="1200" baseline="0" dirty="0"/>
                        <a:t>Conduct internet search with key vocabulary</a:t>
                      </a:r>
                      <a:endParaRPr lang="en-US" sz="1200" baseline="0" dirty="0">
                        <a:solidFill>
                          <a:schemeClr val="tx1"/>
                        </a:solidFill>
                        <a:latin typeface="Times New Roman"/>
                        <a:ea typeface="Times New Roman"/>
                        <a:cs typeface="Times New Roman"/>
                      </a:endParaRPr>
                    </a:p>
                  </a:txBody>
                  <a:tcPr marL="54103" marR="54103" marT="0" marB="0"/>
                </a:tc>
                <a:tc>
                  <a:txBody>
                    <a:bodyPr/>
                    <a:lstStyle/>
                    <a:p>
                      <a:pPr marL="0" marR="0">
                        <a:spcBef>
                          <a:spcPts val="0"/>
                        </a:spcBef>
                        <a:spcAft>
                          <a:spcPts val="0"/>
                        </a:spcAft>
                      </a:pPr>
                      <a:endParaRPr lang="en-US" sz="900" dirty="0">
                        <a:solidFill>
                          <a:schemeClr val="tx1"/>
                        </a:solidFill>
                        <a:latin typeface="Times New Roman"/>
                        <a:ea typeface="Times New Roman"/>
                        <a:cs typeface="Times New Roman"/>
                      </a:endParaRPr>
                    </a:p>
                  </a:txBody>
                  <a:tcPr marL="54103" marR="54103" marT="0" marB="0"/>
                </a:tc>
                <a:tc>
                  <a:txBody>
                    <a:bodyPr/>
                    <a:lstStyle/>
                    <a:p>
                      <a:pPr marL="0" marR="0">
                        <a:spcBef>
                          <a:spcPts val="0"/>
                        </a:spcBef>
                        <a:spcAft>
                          <a:spcPts val="0"/>
                        </a:spcAft>
                      </a:pPr>
                      <a:endParaRPr lang="en-US" sz="900">
                        <a:solidFill>
                          <a:schemeClr val="tx1"/>
                        </a:solidFill>
                        <a:latin typeface="Times New Roman"/>
                        <a:ea typeface="Times New Roman"/>
                        <a:cs typeface="Times New Roman"/>
                      </a:endParaRPr>
                    </a:p>
                  </a:txBody>
                  <a:tcPr marL="54103" marR="54103" marT="0" marB="0"/>
                </a:tc>
                <a:tc>
                  <a:txBody>
                    <a:bodyPr/>
                    <a:lstStyle/>
                    <a:p>
                      <a:pPr marL="0" marR="0">
                        <a:spcBef>
                          <a:spcPts val="0"/>
                        </a:spcBef>
                        <a:spcAft>
                          <a:spcPts val="0"/>
                        </a:spcAft>
                      </a:pPr>
                      <a:endParaRPr lang="en-US" sz="1200" dirty="0">
                        <a:solidFill>
                          <a:schemeClr val="tx1"/>
                        </a:solidFill>
                        <a:latin typeface="Times New Roman"/>
                        <a:ea typeface="Times New Roman"/>
                        <a:cs typeface="Times New Roman"/>
                      </a:endParaRPr>
                    </a:p>
                  </a:txBody>
                  <a:tcPr marL="54103" marR="54103" marT="0" marB="0"/>
                </a:tc>
                <a:tc>
                  <a:txBody>
                    <a:bodyPr/>
                    <a:lstStyle/>
                    <a:p>
                      <a:pPr marL="0" marR="0">
                        <a:spcBef>
                          <a:spcPts val="0"/>
                        </a:spcBef>
                        <a:spcAft>
                          <a:spcPts val="0"/>
                        </a:spcAft>
                      </a:pPr>
                      <a:endParaRPr lang="en-US" sz="1200" dirty="0">
                        <a:solidFill>
                          <a:schemeClr val="tx1"/>
                        </a:solidFill>
                        <a:latin typeface="Times New Roman"/>
                        <a:ea typeface="Times New Roman"/>
                        <a:cs typeface="Times New Roman"/>
                      </a:endParaRPr>
                    </a:p>
                  </a:txBody>
                  <a:tcPr marL="54103" marR="54103" marT="0" marB="0"/>
                </a:tc>
                <a:tc>
                  <a:txBody>
                    <a:bodyPr/>
                    <a:lstStyle/>
                    <a:p>
                      <a:pPr marL="0" marR="0">
                        <a:spcBef>
                          <a:spcPts val="0"/>
                        </a:spcBef>
                        <a:spcAft>
                          <a:spcPts val="0"/>
                        </a:spcAft>
                      </a:pPr>
                      <a:endParaRPr lang="en-US" sz="1200" dirty="0">
                        <a:solidFill>
                          <a:schemeClr val="tx1"/>
                        </a:solidFill>
                        <a:latin typeface="Times New Roman"/>
                        <a:ea typeface="Times New Roman"/>
                        <a:cs typeface="Times New Roman"/>
                      </a:endParaRPr>
                    </a:p>
                  </a:txBody>
                  <a:tcPr marL="54103" marR="54103" marT="0" marB="0"/>
                </a:tc>
                <a:tc>
                  <a:txBody>
                    <a:bodyPr/>
                    <a:lstStyle/>
                    <a:p>
                      <a:pPr marL="0" marR="0">
                        <a:spcBef>
                          <a:spcPts val="0"/>
                        </a:spcBef>
                        <a:spcAft>
                          <a:spcPts val="0"/>
                        </a:spcAft>
                      </a:pPr>
                      <a:endParaRPr lang="en-US" sz="1200" dirty="0">
                        <a:solidFill>
                          <a:schemeClr val="tx1"/>
                        </a:solidFill>
                        <a:latin typeface="Times New Roman"/>
                        <a:ea typeface="Times New Roman"/>
                        <a:cs typeface="Times New Roman"/>
                      </a:endParaRPr>
                    </a:p>
                  </a:txBody>
                  <a:tcPr marL="54103" marR="54103" marT="0" marB="0"/>
                </a:tc>
                <a:tc>
                  <a:txBody>
                    <a:bodyPr/>
                    <a:lstStyle/>
                    <a:p>
                      <a:pPr marL="0" marR="0">
                        <a:spcBef>
                          <a:spcPts val="0"/>
                        </a:spcBef>
                        <a:spcAft>
                          <a:spcPts val="0"/>
                        </a:spcAft>
                      </a:pPr>
                      <a:endParaRPr lang="en-US" sz="1200" dirty="0">
                        <a:solidFill>
                          <a:schemeClr val="tx1"/>
                        </a:solidFill>
                        <a:latin typeface="Times New Roman"/>
                        <a:ea typeface="Times New Roman"/>
                        <a:cs typeface="Times New Roman"/>
                      </a:endParaRPr>
                    </a:p>
                  </a:txBody>
                  <a:tcPr marL="54103" marR="54103" marT="0" marB="0"/>
                </a:tc>
                <a:tc>
                  <a:txBody>
                    <a:bodyPr/>
                    <a:lstStyle/>
                    <a:p>
                      <a:pPr marL="0" marR="0">
                        <a:spcBef>
                          <a:spcPts val="0"/>
                        </a:spcBef>
                        <a:spcAft>
                          <a:spcPts val="0"/>
                        </a:spcAft>
                      </a:pPr>
                      <a:endParaRPr lang="en-US" sz="1200" dirty="0">
                        <a:solidFill>
                          <a:schemeClr val="tx1"/>
                        </a:solidFill>
                        <a:latin typeface="Times New Roman"/>
                        <a:ea typeface="Times New Roman"/>
                        <a:cs typeface="Times New Roman"/>
                      </a:endParaRPr>
                    </a:p>
                  </a:txBody>
                  <a:tcPr marL="54103" marR="54103" marT="0" marB="0"/>
                </a:tc>
                <a:tc>
                  <a:txBody>
                    <a:bodyPr/>
                    <a:lstStyle/>
                    <a:p>
                      <a:pPr marL="0" marR="0">
                        <a:spcBef>
                          <a:spcPts val="0"/>
                        </a:spcBef>
                        <a:spcAft>
                          <a:spcPts val="0"/>
                        </a:spcAft>
                      </a:pPr>
                      <a:endParaRPr lang="en-US" sz="1200" dirty="0">
                        <a:solidFill>
                          <a:schemeClr val="tx1"/>
                        </a:solidFill>
                        <a:latin typeface="Times New Roman"/>
                        <a:ea typeface="Times New Roman"/>
                        <a:cs typeface="Times New Roman"/>
                      </a:endParaRPr>
                    </a:p>
                  </a:txBody>
                  <a:tcPr marL="54103" marR="54103" marT="0" marB="0"/>
                </a:tc>
                <a:tc>
                  <a:txBody>
                    <a:bodyPr/>
                    <a:lstStyle/>
                    <a:p>
                      <a:pPr marL="0" marR="0">
                        <a:spcBef>
                          <a:spcPts val="0"/>
                        </a:spcBef>
                        <a:spcAft>
                          <a:spcPts val="0"/>
                        </a:spcAft>
                      </a:pPr>
                      <a:endParaRPr lang="en-US" sz="1200" dirty="0">
                        <a:solidFill>
                          <a:schemeClr val="tx1"/>
                        </a:solidFill>
                        <a:latin typeface="Times New Roman"/>
                        <a:ea typeface="Times New Roman"/>
                        <a:cs typeface="Times New Roman"/>
                      </a:endParaRPr>
                    </a:p>
                  </a:txBody>
                  <a:tcPr marL="54103" marR="54103"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D5EE827C-1418-FF43-A999-ECD6E348ADB7}"/>
              </a:ext>
            </a:extLst>
          </p:cNvPr>
          <p:cNvSpPr>
            <a:spLocks noGrp="1" noChangeArrowheads="1"/>
          </p:cNvSpPr>
          <p:nvPr>
            <p:ph type="title"/>
          </p:nvPr>
        </p:nvSpPr>
        <p:spPr/>
        <p:txBody>
          <a:bodyPr/>
          <a:lstStyle/>
          <a:p>
            <a:endParaRPr lang="en-US" altLang="en-US"/>
          </a:p>
        </p:txBody>
      </p:sp>
      <p:sp>
        <p:nvSpPr>
          <p:cNvPr id="54275" name="Content Placeholder 2">
            <a:extLst>
              <a:ext uri="{FF2B5EF4-FFF2-40B4-BE49-F238E27FC236}">
                <a16:creationId xmlns:a16="http://schemas.microsoft.com/office/drawing/2014/main" id="{C1B79B7A-8803-D342-9571-AF5FE752EDFD}"/>
              </a:ext>
            </a:extLst>
          </p:cNvPr>
          <p:cNvSpPr>
            <a:spLocks noGrp="1" noChangeArrowheads="1"/>
          </p:cNvSpPr>
          <p:nvPr>
            <p:ph idx="1"/>
          </p:nvPr>
        </p:nvSpPr>
        <p:spPr/>
        <p:txBody>
          <a:bodyPr/>
          <a:lstStyle/>
          <a:p>
            <a:endParaRPr lang="en-US" altLang="en-US" dirty="0"/>
          </a:p>
          <a:p>
            <a:endParaRPr lang="en-US" altLang="en-US" dirty="0"/>
          </a:p>
          <a:p>
            <a:endParaRPr lang="en-US" altLang="en-US" dirty="0"/>
          </a:p>
          <a:p>
            <a:endParaRPr lang="en-US" altLang="en-US" dirty="0"/>
          </a:p>
          <a:p>
            <a:endParaRPr lang="en-US" altLang="en-US" dirty="0"/>
          </a:p>
          <a:p>
            <a:r>
              <a:rPr lang="en-US" altLang="en-US" dirty="0">
                <a:hlinkClick r:id="rId2"/>
              </a:rPr>
              <a:t>www.nasa.com</a:t>
            </a:r>
            <a:endParaRPr lang="en-US" altLang="en-US" dirty="0"/>
          </a:p>
          <a:p>
            <a:endParaRPr lang="en-US" altLang="en-US" dirty="0"/>
          </a:p>
          <a:p>
            <a:endParaRPr lang="en-US" altLang="en-US" dirty="0"/>
          </a:p>
        </p:txBody>
      </p:sp>
      <p:sp>
        <p:nvSpPr>
          <p:cNvPr id="54276" name="Rectangle 2">
            <a:extLst>
              <a:ext uri="{FF2B5EF4-FFF2-40B4-BE49-F238E27FC236}">
                <a16:creationId xmlns:a16="http://schemas.microsoft.com/office/drawing/2014/main" id="{7E406E61-58ED-7E43-853E-E5616DDA1BB4}"/>
              </a:ext>
            </a:extLst>
          </p:cNvPr>
          <p:cNvSpPr>
            <a:spLocks noChangeArrowheads="1"/>
          </p:cNvSpPr>
          <p:nvPr/>
        </p:nvSpPr>
        <p:spPr bwMode="auto">
          <a:xfrm>
            <a:off x="1524001" y="-22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90000"/>
              <a:buFont typeface="Monotype Sorts" pitchFamily="2" charset="2"/>
              <a:buChar char="4"/>
              <a:defRPr kumimoji="1" sz="3200">
                <a:solidFill>
                  <a:schemeClr val="tx1"/>
                </a:solidFill>
                <a:latin typeface="Times New Roman" panose="02020603050405020304" pitchFamily="18" charset="0"/>
              </a:defRPr>
            </a:lvl1pPr>
            <a:lvl2pPr marL="742950" indent="-285750">
              <a:spcBef>
                <a:spcPct val="20000"/>
              </a:spcBef>
              <a:buClr>
                <a:schemeClr val="accent1"/>
              </a:buClr>
              <a:buChar char="–"/>
              <a:defRPr kumimoji="1" sz="2800">
                <a:solidFill>
                  <a:schemeClr val="tx1"/>
                </a:solidFill>
                <a:latin typeface="Times New Roman" panose="02020603050405020304" pitchFamily="18" charset="0"/>
              </a:defRPr>
            </a:lvl2pPr>
            <a:lvl3pPr marL="1143000" indent="-228600">
              <a:spcBef>
                <a:spcPct val="20000"/>
              </a:spcBef>
              <a:buClr>
                <a:schemeClr val="accent1"/>
              </a:buClr>
              <a:buChar char="•"/>
              <a:defRPr kumimoji="1" sz="2400">
                <a:solidFill>
                  <a:schemeClr val="tx1"/>
                </a:solidFill>
                <a:latin typeface="Times New Roman" panose="02020603050405020304" pitchFamily="18" charset="0"/>
              </a:defRPr>
            </a:lvl3pPr>
            <a:lvl4pPr marL="1600200" indent="-228600">
              <a:spcBef>
                <a:spcPct val="20000"/>
              </a:spcBef>
              <a:buClr>
                <a:schemeClr val="accent1"/>
              </a:buClr>
              <a:buChar char="–"/>
              <a:defRPr kumimoji="1" sz="2000">
                <a:solidFill>
                  <a:schemeClr val="tx1"/>
                </a:solidFill>
                <a:latin typeface="Times New Roman" panose="02020603050405020304" pitchFamily="18" charset="0"/>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9pPr>
          </a:lstStyle>
          <a:p>
            <a:pPr>
              <a:spcBef>
                <a:spcPct val="0"/>
              </a:spcBef>
              <a:buClrTx/>
              <a:buSzTx/>
              <a:buFontTx/>
              <a:buNone/>
            </a:pPr>
            <a:endParaRPr kumimoji="0" lang="en-US" altLang="en-US" sz="2400"/>
          </a:p>
        </p:txBody>
      </p:sp>
      <p:pic>
        <p:nvPicPr>
          <p:cNvPr id="54277" name="Picture 1" descr="MCj00831710000[1]">
            <a:extLst>
              <a:ext uri="{FF2B5EF4-FFF2-40B4-BE49-F238E27FC236}">
                <a16:creationId xmlns:a16="http://schemas.microsoft.com/office/drawing/2014/main" id="{CA1B9DA2-5A2C-724D-8A6F-530944F51EE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449782" y="1683763"/>
            <a:ext cx="6553200" cy="50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3">
            <a:extLst>
              <a:ext uri="{FF2B5EF4-FFF2-40B4-BE49-F238E27FC236}">
                <a16:creationId xmlns:a16="http://schemas.microsoft.com/office/drawing/2014/main" id="{B4F4DD7A-A20D-1B44-8424-64CAA0998B4E}"/>
              </a:ext>
            </a:extLst>
          </p:cNvPr>
          <p:cNvSpPr>
            <a:spLocks noChangeArrowheads="1"/>
          </p:cNvSpPr>
          <p:nvPr/>
        </p:nvSpPr>
        <p:spPr bwMode="auto">
          <a:xfrm>
            <a:off x="2209800" y="627858"/>
            <a:ext cx="777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90000"/>
              <a:buFont typeface="Monotype Sorts" pitchFamily="2" charset="2"/>
              <a:buChar char="4"/>
              <a:defRPr kumimoji="1" sz="3200">
                <a:solidFill>
                  <a:schemeClr val="tx1"/>
                </a:solidFill>
                <a:latin typeface="Times New Roman" panose="02020603050405020304" pitchFamily="18" charset="0"/>
              </a:defRPr>
            </a:lvl1pPr>
            <a:lvl2pPr marL="742950" indent="-285750">
              <a:spcBef>
                <a:spcPct val="20000"/>
              </a:spcBef>
              <a:buClr>
                <a:schemeClr val="accent1"/>
              </a:buClr>
              <a:buChar char="–"/>
              <a:defRPr kumimoji="1" sz="2800">
                <a:solidFill>
                  <a:schemeClr val="tx1"/>
                </a:solidFill>
                <a:latin typeface="Times New Roman" panose="02020603050405020304" pitchFamily="18" charset="0"/>
              </a:defRPr>
            </a:lvl2pPr>
            <a:lvl3pPr marL="1143000" indent="-228600">
              <a:spcBef>
                <a:spcPct val="20000"/>
              </a:spcBef>
              <a:buClr>
                <a:schemeClr val="accent1"/>
              </a:buClr>
              <a:buChar char="•"/>
              <a:defRPr kumimoji="1" sz="2400">
                <a:solidFill>
                  <a:schemeClr val="tx1"/>
                </a:solidFill>
                <a:latin typeface="Times New Roman" panose="02020603050405020304" pitchFamily="18" charset="0"/>
              </a:defRPr>
            </a:lvl3pPr>
            <a:lvl4pPr marL="1600200" indent="-228600">
              <a:spcBef>
                <a:spcPct val="20000"/>
              </a:spcBef>
              <a:buClr>
                <a:schemeClr val="accent1"/>
              </a:buClr>
              <a:buChar char="–"/>
              <a:defRPr kumimoji="1" sz="2000">
                <a:solidFill>
                  <a:schemeClr val="tx1"/>
                </a:solidFill>
                <a:latin typeface="Times New Roman" panose="02020603050405020304" pitchFamily="18" charset="0"/>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defRPr>
            </a:lvl9pPr>
          </a:lstStyle>
          <a:p>
            <a:pPr>
              <a:spcBef>
                <a:spcPct val="0"/>
              </a:spcBef>
              <a:buClrTx/>
              <a:buSzTx/>
              <a:buFontTx/>
              <a:buNone/>
            </a:pPr>
            <a:r>
              <a:rPr kumimoji="0" lang="en-US" altLang="en-US" sz="2000" b="1">
                <a:latin typeface="Tahoma" panose="020B0604030504040204" pitchFamily="34" charset="0"/>
                <a:ea typeface="Times New Roman" panose="02020603050405020304" pitchFamily="18" charset="0"/>
                <a:cs typeface="Tahoma" panose="020B0604030504040204" pitchFamily="34" charset="0"/>
              </a:rPr>
              <a:t>Makes the daytime. </a:t>
            </a:r>
            <a:r>
              <a:rPr kumimoji="0" lang="en-US" altLang="en-US" sz="2000" b="1" dirty="0">
                <a:latin typeface="Tahoma" panose="020B0604030504040204" pitchFamily="34" charset="0"/>
                <a:ea typeface="Times New Roman" panose="02020603050405020304" pitchFamily="18" charset="0"/>
                <a:cs typeface="Tahoma" panose="020B0604030504040204" pitchFamily="34" charset="0"/>
              </a:rPr>
              <a:t>All the planets go around the sun.</a:t>
            </a:r>
            <a:r>
              <a:rPr kumimoji="0" lang="en-US" altLang="en-US" sz="800" dirty="0">
                <a:ea typeface="Times New Roman" panose="02020603050405020304" pitchFamily="18" charset="0"/>
                <a:cs typeface="Tahoma" panose="020B0604030504040204" pitchFamily="34" charset="0"/>
              </a:rPr>
              <a:t> </a:t>
            </a:r>
            <a:endParaRPr kumimoji="0" lang="en-US" altLang="en-US" sz="2400" dirty="0">
              <a:ea typeface="Times New Roman" panose="02020603050405020304" pitchFamily="18" charset="0"/>
              <a:cs typeface="Tahoma" panose="020B060403050404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55D27130-3517-DF43-838A-618CE6954996}"/>
              </a:ext>
            </a:extLst>
          </p:cNvPr>
          <p:cNvSpPr>
            <a:spLocks noGrp="1" noChangeArrowheads="1"/>
          </p:cNvSpPr>
          <p:nvPr>
            <p:ph type="title"/>
          </p:nvPr>
        </p:nvSpPr>
        <p:spPr>
          <a:xfrm>
            <a:off x="838200" y="365127"/>
            <a:ext cx="10515600" cy="625473"/>
          </a:xfrm>
        </p:spPr>
        <p:txBody>
          <a:bodyPr/>
          <a:lstStyle/>
          <a:p>
            <a:pPr algn="ctr"/>
            <a:r>
              <a:rPr lang="en-US" altLang="en-US" dirty="0"/>
              <a:t>Cory’s Schedule</a:t>
            </a:r>
          </a:p>
        </p:txBody>
      </p:sp>
      <p:sp>
        <p:nvSpPr>
          <p:cNvPr id="55299" name="Rectangle 3">
            <a:extLst>
              <a:ext uri="{FF2B5EF4-FFF2-40B4-BE49-F238E27FC236}">
                <a16:creationId xmlns:a16="http://schemas.microsoft.com/office/drawing/2014/main" id="{2119DD64-FE5D-114B-8173-B4320A26F655}"/>
              </a:ext>
            </a:extLst>
          </p:cNvPr>
          <p:cNvSpPr>
            <a:spLocks noGrp="1" noChangeArrowheads="1"/>
          </p:cNvSpPr>
          <p:nvPr>
            <p:ph idx="1"/>
          </p:nvPr>
        </p:nvSpPr>
        <p:spPr>
          <a:xfrm>
            <a:off x="685800" y="1524000"/>
            <a:ext cx="10668000" cy="4652963"/>
          </a:xfrm>
        </p:spPr>
        <p:txBody>
          <a:bodyPr>
            <a:noAutofit/>
          </a:bodyPr>
          <a:lstStyle/>
          <a:p>
            <a:r>
              <a:rPr lang="en-US" altLang="en-US" sz="2400" dirty="0"/>
              <a:t>Reading</a:t>
            </a:r>
          </a:p>
          <a:p>
            <a:endParaRPr lang="en-US" altLang="en-US" sz="2400" dirty="0"/>
          </a:p>
          <a:p>
            <a:r>
              <a:rPr lang="en-US" altLang="en-US" sz="2400" dirty="0"/>
              <a:t>Physical Education</a:t>
            </a:r>
          </a:p>
          <a:p>
            <a:endParaRPr lang="en-US" altLang="en-US" sz="2400" dirty="0"/>
          </a:p>
          <a:p>
            <a:r>
              <a:rPr lang="en-US" altLang="en-US" sz="2400" dirty="0"/>
              <a:t>Earth Science</a:t>
            </a:r>
          </a:p>
          <a:p>
            <a:endParaRPr lang="en-US" altLang="en-US" sz="2400" dirty="0"/>
          </a:p>
          <a:p>
            <a:r>
              <a:rPr lang="en-US" altLang="en-US" sz="2400" dirty="0"/>
              <a:t>Math</a:t>
            </a:r>
          </a:p>
          <a:p>
            <a:endParaRPr lang="en-US" altLang="en-US" sz="2400" dirty="0"/>
          </a:p>
          <a:p>
            <a:r>
              <a:rPr lang="en-US" altLang="en-US" sz="2400" dirty="0"/>
              <a:t>Computer Application</a:t>
            </a:r>
          </a:p>
          <a:p>
            <a:endParaRPr lang="en-US" altLang="en-US" sz="2400" dirty="0"/>
          </a:p>
          <a:p>
            <a:r>
              <a:rPr lang="en-US" altLang="en-US" sz="2400" dirty="0"/>
              <a:t>Home Economics</a:t>
            </a:r>
          </a:p>
        </p:txBody>
      </p:sp>
      <p:pic>
        <p:nvPicPr>
          <p:cNvPr id="1026" name="Picture 2" descr="Cultivating the reading habit in Cambodia - Asia Times"/>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686800" y="1134639"/>
            <a:ext cx="3291253" cy="21941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reer In Computer Application - Mindle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58375" y="4419600"/>
            <a:ext cx="3319678" cy="16612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8E1E63E8-F8F4-3446-B079-23329764097F}"/>
              </a:ext>
            </a:extLst>
          </p:cNvPr>
          <p:cNvSpPr>
            <a:spLocks noGrp="1" noChangeArrowheads="1"/>
          </p:cNvSpPr>
          <p:nvPr>
            <p:ph type="title"/>
          </p:nvPr>
        </p:nvSpPr>
        <p:spPr>
          <a:xfrm>
            <a:off x="838200" y="365127"/>
            <a:ext cx="10515600" cy="625473"/>
          </a:xfrm>
        </p:spPr>
        <p:txBody>
          <a:bodyPr/>
          <a:lstStyle/>
          <a:p>
            <a:pPr algn="ctr"/>
            <a:r>
              <a:rPr lang="en-US" altLang="en-US" dirty="0"/>
              <a:t>IEP Analysis</a:t>
            </a:r>
          </a:p>
        </p:txBody>
      </p:sp>
      <p:graphicFrame>
        <p:nvGraphicFramePr>
          <p:cNvPr id="4" name="Content Placeholder 3">
            <a:extLst>
              <a:ext uri="{FF2B5EF4-FFF2-40B4-BE49-F238E27FC236}">
                <a16:creationId xmlns:a16="http://schemas.microsoft.com/office/drawing/2014/main" id="{DA83FA2F-2D0F-E342-BB0A-6511C9E4AEED}"/>
              </a:ext>
            </a:extLst>
          </p:cNvPr>
          <p:cNvGraphicFramePr>
            <a:graphicFrameLocks noGrp="1"/>
          </p:cNvGraphicFramePr>
          <p:nvPr>
            <p:ph idx="1"/>
            <p:extLst>
              <p:ext uri="{D42A27DB-BD31-4B8C-83A1-F6EECF244321}">
                <p14:modId xmlns:p14="http://schemas.microsoft.com/office/powerpoint/2010/main" val="9779892"/>
              </p:ext>
            </p:extLst>
          </p:nvPr>
        </p:nvGraphicFramePr>
        <p:xfrm>
          <a:off x="533401" y="1524000"/>
          <a:ext cx="11319305" cy="5086105"/>
        </p:xfrm>
        <a:graphic>
          <a:graphicData uri="http://schemas.openxmlformats.org/drawingml/2006/table">
            <a:tbl>
              <a:tblPr>
                <a:tableStyleId>{616DA210-FB5B-4158-B5E0-FEB733F419BA}</a:tableStyleId>
              </a:tblPr>
              <a:tblGrid>
                <a:gridCol w="2333998">
                  <a:extLst>
                    <a:ext uri="{9D8B030D-6E8A-4147-A177-3AD203B41FA5}">
                      <a16:colId xmlns:a16="http://schemas.microsoft.com/office/drawing/2014/main" val="20000"/>
                    </a:ext>
                  </a:extLst>
                </a:gridCol>
                <a:gridCol w="1749547">
                  <a:extLst>
                    <a:ext uri="{9D8B030D-6E8A-4147-A177-3AD203B41FA5}">
                      <a16:colId xmlns:a16="http://schemas.microsoft.com/office/drawing/2014/main" val="20001"/>
                    </a:ext>
                  </a:extLst>
                </a:gridCol>
                <a:gridCol w="1149189">
                  <a:extLst>
                    <a:ext uri="{9D8B030D-6E8A-4147-A177-3AD203B41FA5}">
                      <a16:colId xmlns:a16="http://schemas.microsoft.com/office/drawing/2014/main" val="20002"/>
                    </a:ext>
                  </a:extLst>
                </a:gridCol>
                <a:gridCol w="1416814">
                  <a:extLst>
                    <a:ext uri="{9D8B030D-6E8A-4147-A177-3AD203B41FA5}">
                      <a16:colId xmlns:a16="http://schemas.microsoft.com/office/drawing/2014/main" val="20003"/>
                    </a:ext>
                  </a:extLst>
                </a:gridCol>
                <a:gridCol w="1753844">
                  <a:extLst>
                    <a:ext uri="{9D8B030D-6E8A-4147-A177-3AD203B41FA5}">
                      <a16:colId xmlns:a16="http://schemas.microsoft.com/office/drawing/2014/main" val="20004"/>
                    </a:ext>
                  </a:extLst>
                </a:gridCol>
                <a:gridCol w="816456">
                  <a:extLst>
                    <a:ext uri="{9D8B030D-6E8A-4147-A177-3AD203B41FA5}">
                      <a16:colId xmlns:a16="http://schemas.microsoft.com/office/drawing/2014/main" val="20005"/>
                    </a:ext>
                  </a:extLst>
                </a:gridCol>
                <a:gridCol w="816456">
                  <a:extLst>
                    <a:ext uri="{9D8B030D-6E8A-4147-A177-3AD203B41FA5}">
                      <a16:colId xmlns:a16="http://schemas.microsoft.com/office/drawing/2014/main" val="20006"/>
                    </a:ext>
                  </a:extLst>
                </a:gridCol>
                <a:gridCol w="1283001">
                  <a:extLst>
                    <a:ext uri="{9D8B030D-6E8A-4147-A177-3AD203B41FA5}">
                      <a16:colId xmlns:a16="http://schemas.microsoft.com/office/drawing/2014/main" val="20007"/>
                    </a:ext>
                  </a:extLst>
                </a:gridCol>
              </a:tblGrid>
              <a:tr h="757945">
                <a:tc>
                  <a:txBody>
                    <a:bodyPr/>
                    <a:lstStyle/>
                    <a:p>
                      <a:pPr marL="0" marR="0">
                        <a:spcBef>
                          <a:spcPts val="0"/>
                        </a:spcBef>
                        <a:spcAft>
                          <a:spcPts val="0"/>
                        </a:spcAft>
                      </a:pPr>
                      <a:r>
                        <a:rPr lang="en-US" sz="1200" dirty="0"/>
                        <a:t>General Class Activities</a:t>
                      </a:r>
                    </a:p>
                    <a:p>
                      <a:pPr marL="0" marR="0">
                        <a:spcBef>
                          <a:spcPts val="0"/>
                        </a:spcBef>
                        <a:spcAft>
                          <a:spcPts val="0"/>
                        </a:spcAft>
                      </a:pPr>
                      <a:r>
                        <a:rPr lang="en-US" sz="1200" dirty="0"/>
                        <a:t>IEP Goals</a:t>
                      </a:r>
                      <a:endParaRPr lang="en-US" sz="1200" dirty="0">
                        <a:latin typeface="Times New Roman"/>
                        <a:ea typeface="Times New Roman"/>
                        <a:cs typeface="Times New Roman"/>
                      </a:endParaRPr>
                    </a:p>
                  </a:txBody>
                  <a:tcPr marL="62099" marR="62099" marT="0" marB="0"/>
                </a:tc>
                <a:tc>
                  <a:txBody>
                    <a:bodyPr/>
                    <a:lstStyle/>
                    <a:p>
                      <a:pPr marL="0" marR="0">
                        <a:spcBef>
                          <a:spcPts val="0"/>
                        </a:spcBef>
                        <a:spcAft>
                          <a:spcPts val="0"/>
                        </a:spcAft>
                      </a:pPr>
                      <a:r>
                        <a:rPr lang="en-US" sz="1200" dirty="0"/>
                        <a:t>Language</a:t>
                      </a:r>
                      <a:r>
                        <a:rPr lang="en-US" sz="1200" baseline="0" dirty="0"/>
                        <a:t>  Arts</a:t>
                      </a:r>
                      <a:endParaRPr lang="en-US" sz="1200" b="1" dirty="0">
                        <a:latin typeface="Tahoma"/>
                        <a:ea typeface="Times New Roman"/>
                        <a:cs typeface="Times New Roman"/>
                      </a:endParaRPr>
                    </a:p>
                  </a:txBody>
                  <a:tcPr marL="62099" marR="62099" marT="0" marB="0"/>
                </a:tc>
                <a:tc>
                  <a:txBody>
                    <a:bodyPr/>
                    <a:lstStyle/>
                    <a:p>
                      <a:r>
                        <a:rPr lang="en-US" sz="1200" dirty="0"/>
                        <a:t>PE</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marL="62099" marR="62099" marT="0" marB="0"/>
                </a:tc>
                <a:tc>
                  <a:txBody>
                    <a:bodyPr/>
                    <a:lstStyle/>
                    <a:p>
                      <a:r>
                        <a:rPr lang="en-US" sz="1200" dirty="0"/>
                        <a:t>Earth Science</a:t>
                      </a:r>
                      <a:endParaRPr lang="en-US" sz="1200" b="1" dirty="0">
                        <a:latin typeface="Tahoma" panose="020B0604030504040204" pitchFamily="34" charset="0"/>
                        <a:ea typeface="Tahoma" panose="020B0604030504040204" pitchFamily="34" charset="0"/>
                        <a:cs typeface="Tahoma" panose="020B0604030504040204" pitchFamily="34" charset="0"/>
                      </a:endParaRPr>
                    </a:p>
                  </a:txBody>
                  <a:tcPr marL="62099" marR="62099" marT="0" marB="0"/>
                </a:tc>
                <a:tc>
                  <a:txBody>
                    <a:bodyPr/>
                    <a:lstStyle/>
                    <a:p>
                      <a:pPr marL="0" marR="0">
                        <a:spcBef>
                          <a:spcPts val="0"/>
                        </a:spcBef>
                        <a:spcAft>
                          <a:spcPts val="0"/>
                        </a:spcAft>
                      </a:pPr>
                      <a:r>
                        <a:rPr lang="en-US" sz="1200" dirty="0"/>
                        <a:t>Computer</a:t>
                      </a:r>
                    </a:p>
                    <a:p>
                      <a:pPr marL="0" marR="0">
                        <a:spcBef>
                          <a:spcPts val="0"/>
                        </a:spcBef>
                        <a:spcAft>
                          <a:spcPts val="0"/>
                        </a:spcAft>
                      </a:pPr>
                      <a:r>
                        <a:rPr lang="en-US" sz="1200" dirty="0"/>
                        <a:t>Workshop</a:t>
                      </a:r>
                      <a:endParaRPr lang="en-US" sz="1200" dirty="0">
                        <a:latin typeface="Times New Roman"/>
                        <a:ea typeface="Times New Roman"/>
                        <a:cs typeface="Times New Roman"/>
                      </a:endParaRPr>
                    </a:p>
                  </a:txBody>
                  <a:tcPr marL="62099" marR="62099" marT="0" marB="0"/>
                </a:tc>
                <a:tc>
                  <a:txBody>
                    <a:bodyPr/>
                    <a:lstStyle/>
                    <a:p>
                      <a:pPr marL="0" marR="0">
                        <a:spcBef>
                          <a:spcPts val="0"/>
                        </a:spcBef>
                        <a:spcAft>
                          <a:spcPts val="0"/>
                        </a:spcAft>
                      </a:pPr>
                      <a:r>
                        <a:rPr lang="en-US" sz="1200"/>
                        <a:t>Read Aloud</a:t>
                      </a:r>
                      <a:endParaRPr lang="en-US" sz="1200">
                        <a:latin typeface="Times New Roman"/>
                        <a:ea typeface="Times New Roman"/>
                        <a:cs typeface="Times New Roman"/>
                      </a:endParaRPr>
                    </a:p>
                  </a:txBody>
                  <a:tcPr marL="62099" marR="62099" marT="0" marB="0"/>
                </a:tc>
                <a:tc>
                  <a:txBody>
                    <a:bodyPr/>
                    <a:lstStyle/>
                    <a:p>
                      <a:pPr marL="0" marR="0">
                        <a:spcBef>
                          <a:spcPts val="0"/>
                        </a:spcBef>
                        <a:spcAft>
                          <a:spcPts val="0"/>
                        </a:spcAft>
                      </a:pPr>
                      <a:r>
                        <a:rPr lang="en-US" sz="1200"/>
                        <a:t>Math</a:t>
                      </a:r>
                      <a:endParaRPr lang="en-US" sz="1200">
                        <a:latin typeface="Times New Roman"/>
                        <a:ea typeface="Times New Roman"/>
                        <a:cs typeface="Times New Roman"/>
                      </a:endParaRPr>
                    </a:p>
                  </a:txBody>
                  <a:tcPr marL="62099" marR="62099" marT="0" marB="0"/>
                </a:tc>
                <a:tc>
                  <a:txBody>
                    <a:bodyPr/>
                    <a:lstStyle/>
                    <a:p>
                      <a:pPr marL="0" marR="0">
                        <a:spcBef>
                          <a:spcPts val="0"/>
                        </a:spcBef>
                        <a:spcAft>
                          <a:spcPts val="0"/>
                        </a:spcAft>
                      </a:pPr>
                      <a:r>
                        <a:rPr lang="en-US" sz="1200"/>
                        <a:t>Science</a:t>
                      </a:r>
                    </a:p>
                    <a:p>
                      <a:pPr marL="0" marR="0">
                        <a:spcBef>
                          <a:spcPts val="0"/>
                        </a:spcBef>
                        <a:spcAft>
                          <a:spcPts val="0"/>
                        </a:spcAft>
                      </a:pPr>
                      <a:r>
                        <a:rPr lang="en-US" sz="1200"/>
                        <a:t>Social Studies</a:t>
                      </a:r>
                      <a:endParaRPr lang="en-US" sz="1200">
                        <a:latin typeface="Times New Roman"/>
                        <a:ea typeface="Times New Roman"/>
                        <a:cs typeface="Times New Roman"/>
                      </a:endParaRPr>
                    </a:p>
                  </a:txBody>
                  <a:tcPr marL="62099" marR="62099" marT="0" marB="0"/>
                </a:tc>
                <a:extLst>
                  <a:ext uri="{0D108BD9-81ED-4DB2-BD59-A6C34878D82A}">
                    <a16:rowId xmlns:a16="http://schemas.microsoft.com/office/drawing/2014/main" val="10000"/>
                  </a:ext>
                </a:extLst>
              </a:tr>
              <a:tr h="4271255">
                <a:tc>
                  <a:txBody>
                    <a:bodyPr/>
                    <a:lstStyle/>
                    <a:p>
                      <a:pPr marL="0" marR="0">
                        <a:spcBef>
                          <a:spcPts val="0"/>
                        </a:spcBef>
                        <a:spcAft>
                          <a:spcPts val="0"/>
                        </a:spcAft>
                      </a:pPr>
                      <a:endParaRPr lang="en-US" sz="1200" dirty="0"/>
                    </a:p>
                    <a:p>
                      <a:pPr marL="342900" marR="0" lvl="1">
                        <a:spcBef>
                          <a:spcPts val="0"/>
                        </a:spcBef>
                        <a:spcAft>
                          <a:spcPts val="0"/>
                        </a:spcAft>
                      </a:pPr>
                      <a:r>
                        <a:rPr lang="en-US" sz="1400" dirty="0"/>
                        <a:t> Greet Others</a:t>
                      </a:r>
                    </a:p>
                    <a:p>
                      <a:pPr marL="342900" marR="0" lvl="1">
                        <a:spcBef>
                          <a:spcPts val="0"/>
                        </a:spcBef>
                        <a:spcAft>
                          <a:spcPts val="0"/>
                        </a:spcAft>
                      </a:pPr>
                      <a:endParaRPr lang="en-US" sz="1400" dirty="0"/>
                    </a:p>
                    <a:p>
                      <a:pPr marL="342900" marR="0" lvl="1">
                        <a:spcBef>
                          <a:spcPts val="0"/>
                        </a:spcBef>
                        <a:spcAft>
                          <a:spcPts val="0"/>
                        </a:spcAft>
                      </a:pPr>
                      <a:r>
                        <a:rPr lang="en-US" sz="1400" dirty="0"/>
                        <a:t> Describe events,</a:t>
                      </a:r>
                    </a:p>
                    <a:p>
                      <a:pPr marL="342900" marR="0" lvl="1">
                        <a:spcBef>
                          <a:spcPts val="0"/>
                        </a:spcBef>
                        <a:spcAft>
                          <a:spcPts val="0"/>
                        </a:spcAft>
                      </a:pPr>
                      <a:r>
                        <a:rPr lang="en-US" sz="1400" dirty="0"/>
                        <a:t>Objects etc.</a:t>
                      </a:r>
                    </a:p>
                    <a:p>
                      <a:pPr marL="342900" marR="0" lvl="1">
                        <a:spcBef>
                          <a:spcPts val="0"/>
                        </a:spcBef>
                        <a:spcAft>
                          <a:spcPts val="0"/>
                        </a:spcAft>
                      </a:pPr>
                      <a:endParaRPr lang="en-US" sz="1400" dirty="0"/>
                    </a:p>
                    <a:p>
                      <a:pPr marL="342900" marR="0" lvl="1">
                        <a:spcBef>
                          <a:spcPts val="0"/>
                        </a:spcBef>
                        <a:spcAft>
                          <a:spcPts val="0"/>
                        </a:spcAft>
                      </a:pPr>
                      <a:r>
                        <a:rPr lang="en-US" sz="1400" dirty="0"/>
                        <a:t>Ask questions</a:t>
                      </a:r>
                    </a:p>
                    <a:p>
                      <a:pPr marL="342900" marR="0" lvl="1">
                        <a:spcBef>
                          <a:spcPts val="0"/>
                        </a:spcBef>
                        <a:spcAft>
                          <a:spcPts val="0"/>
                        </a:spcAft>
                      </a:pPr>
                      <a:endParaRPr lang="en-US" sz="1400" dirty="0"/>
                    </a:p>
                    <a:p>
                      <a:pPr marL="342900" marR="0" lvl="1">
                        <a:spcBef>
                          <a:spcPts val="0"/>
                        </a:spcBef>
                        <a:spcAft>
                          <a:spcPts val="0"/>
                        </a:spcAft>
                      </a:pPr>
                      <a:r>
                        <a:rPr lang="en-US" sz="1400" dirty="0"/>
                        <a:t>Sustain communication</a:t>
                      </a:r>
                    </a:p>
                    <a:p>
                      <a:pPr marL="342900" marR="0" lvl="1">
                        <a:spcBef>
                          <a:spcPts val="0"/>
                        </a:spcBef>
                        <a:spcAft>
                          <a:spcPts val="0"/>
                        </a:spcAft>
                      </a:pPr>
                      <a:endParaRPr lang="en-US" sz="1400" dirty="0"/>
                    </a:p>
                    <a:p>
                      <a:pPr marL="342900" marR="0" lvl="1">
                        <a:spcBef>
                          <a:spcPts val="0"/>
                        </a:spcBef>
                        <a:spcAft>
                          <a:spcPts val="0"/>
                        </a:spcAft>
                      </a:pPr>
                      <a:r>
                        <a:rPr lang="en-US" sz="1400" dirty="0"/>
                        <a:t>Read for information</a:t>
                      </a:r>
                    </a:p>
                    <a:p>
                      <a:pPr marL="342900" marR="0" lvl="1">
                        <a:spcBef>
                          <a:spcPts val="0"/>
                        </a:spcBef>
                        <a:spcAft>
                          <a:spcPts val="0"/>
                        </a:spcAft>
                      </a:pPr>
                      <a:endParaRPr lang="en-US" sz="1400" dirty="0"/>
                    </a:p>
                    <a:p>
                      <a:pPr marL="342900" marR="0" lvl="1">
                        <a:spcBef>
                          <a:spcPts val="0"/>
                        </a:spcBef>
                        <a:spcAft>
                          <a:spcPts val="0"/>
                        </a:spcAft>
                      </a:pPr>
                      <a:r>
                        <a:rPr lang="en-US" sz="1400" dirty="0"/>
                        <a:t>Follow</a:t>
                      </a:r>
                      <a:r>
                        <a:rPr lang="en-US" sz="1400" baseline="0" dirty="0"/>
                        <a:t> directions</a:t>
                      </a:r>
                    </a:p>
                    <a:p>
                      <a:pPr marL="342900" marR="0" lvl="1">
                        <a:spcBef>
                          <a:spcPts val="0"/>
                        </a:spcBef>
                        <a:spcAft>
                          <a:spcPts val="0"/>
                        </a:spcAft>
                      </a:pPr>
                      <a:r>
                        <a:rPr lang="en-US" sz="1400" baseline="0" dirty="0"/>
                        <a:t>Procedures</a:t>
                      </a:r>
                    </a:p>
                    <a:p>
                      <a:pPr marL="342900" marR="0" lvl="1">
                        <a:spcBef>
                          <a:spcPts val="0"/>
                        </a:spcBef>
                        <a:spcAft>
                          <a:spcPts val="0"/>
                        </a:spcAft>
                      </a:pPr>
                      <a:endParaRPr lang="en-US" sz="1400" baseline="0" dirty="0"/>
                    </a:p>
                    <a:p>
                      <a:pPr marL="342900" marR="0" lvl="1">
                        <a:spcBef>
                          <a:spcPts val="0"/>
                        </a:spcBef>
                        <a:spcAft>
                          <a:spcPts val="0"/>
                        </a:spcAft>
                      </a:pPr>
                      <a:r>
                        <a:rPr lang="en-US" sz="1400" baseline="0" dirty="0"/>
                        <a:t>Solve problems</a:t>
                      </a:r>
                      <a:endParaRPr lang="en-US" sz="1400" dirty="0"/>
                    </a:p>
                    <a:p>
                      <a:pPr marL="0" marR="0">
                        <a:spcBef>
                          <a:spcPts val="0"/>
                        </a:spcBef>
                        <a:spcAft>
                          <a:spcPts val="0"/>
                        </a:spcAft>
                      </a:pPr>
                      <a:endParaRPr lang="en-US" sz="1400" dirty="0"/>
                    </a:p>
                    <a:p>
                      <a:pPr marL="0" marR="0">
                        <a:spcBef>
                          <a:spcPts val="0"/>
                        </a:spcBef>
                        <a:spcAft>
                          <a:spcPts val="0"/>
                        </a:spcAft>
                      </a:pPr>
                      <a:endParaRPr lang="en-US" sz="1200" dirty="0"/>
                    </a:p>
                    <a:p>
                      <a:pPr marL="0" marR="0">
                        <a:spcBef>
                          <a:spcPts val="0"/>
                        </a:spcBef>
                        <a:spcAft>
                          <a:spcPts val="0"/>
                        </a:spcAft>
                      </a:pPr>
                      <a:endParaRPr lang="en-US" sz="1200" dirty="0"/>
                    </a:p>
                    <a:p>
                      <a:pPr marL="0" marR="0">
                        <a:spcBef>
                          <a:spcPts val="0"/>
                        </a:spcBef>
                        <a:spcAft>
                          <a:spcPts val="0"/>
                        </a:spcAft>
                      </a:pPr>
                      <a:endParaRPr lang="en-US" sz="1200" dirty="0"/>
                    </a:p>
                    <a:p>
                      <a:pPr marL="0" marR="0">
                        <a:spcBef>
                          <a:spcPts val="0"/>
                        </a:spcBef>
                        <a:spcAft>
                          <a:spcPts val="0"/>
                        </a:spcAft>
                      </a:pPr>
                      <a:endParaRPr lang="en-US" sz="1200" dirty="0">
                        <a:latin typeface="Tahoma"/>
                        <a:ea typeface="Times New Roman"/>
                        <a:cs typeface="Times New Roman"/>
                      </a:endParaRPr>
                    </a:p>
                  </a:txBody>
                  <a:tcPr marL="62099" marR="62099" marT="0" marB="0"/>
                </a:tc>
                <a:tc>
                  <a:txBody>
                    <a:bodyPr/>
                    <a:lstStyle/>
                    <a:p>
                      <a:pPr marL="0" marR="0">
                        <a:spcBef>
                          <a:spcPts val="0"/>
                        </a:spcBef>
                        <a:spcAft>
                          <a:spcPts val="0"/>
                        </a:spcAft>
                      </a:pPr>
                      <a:endParaRPr lang="en-US" sz="1200" dirty="0">
                        <a:latin typeface="Tahoma"/>
                        <a:ea typeface="Times New Roman"/>
                        <a:cs typeface="Times New Roman"/>
                      </a:endParaRPr>
                    </a:p>
                  </a:txBody>
                  <a:tcPr marL="62099" marR="62099" marT="0" marB="0"/>
                </a:tc>
                <a:tc>
                  <a:txBody>
                    <a:bodyPr/>
                    <a:lstStyle/>
                    <a:p>
                      <a:pPr marL="0" marR="0">
                        <a:spcBef>
                          <a:spcPts val="0"/>
                        </a:spcBef>
                        <a:spcAft>
                          <a:spcPts val="0"/>
                        </a:spcAft>
                      </a:pPr>
                      <a:endParaRPr lang="en-US" sz="1200" dirty="0">
                        <a:latin typeface="Tahoma"/>
                        <a:ea typeface="Times New Roman"/>
                        <a:cs typeface="Times New Roman"/>
                      </a:endParaRPr>
                    </a:p>
                  </a:txBody>
                  <a:tcPr marL="62099" marR="62099" marT="0" marB="0"/>
                </a:tc>
                <a:tc>
                  <a:txBody>
                    <a:bodyPr/>
                    <a:lstStyle/>
                    <a:p>
                      <a:pPr marL="0" marR="0">
                        <a:spcBef>
                          <a:spcPts val="0"/>
                        </a:spcBef>
                        <a:spcAft>
                          <a:spcPts val="0"/>
                        </a:spcAft>
                      </a:pPr>
                      <a:endParaRPr lang="en-US" sz="1200" dirty="0">
                        <a:latin typeface="Tahoma"/>
                        <a:ea typeface="Times New Roman"/>
                        <a:cs typeface="Times New Roman"/>
                      </a:endParaRPr>
                    </a:p>
                  </a:txBody>
                  <a:tcPr marL="62099" marR="62099" marT="0" marB="0"/>
                </a:tc>
                <a:tc>
                  <a:txBody>
                    <a:bodyPr/>
                    <a:lstStyle/>
                    <a:p>
                      <a:pPr marL="0" marR="0">
                        <a:spcBef>
                          <a:spcPts val="0"/>
                        </a:spcBef>
                        <a:spcAft>
                          <a:spcPts val="0"/>
                        </a:spcAft>
                      </a:pPr>
                      <a:endParaRPr lang="en-US" sz="1200" dirty="0">
                        <a:latin typeface="Tahoma"/>
                        <a:ea typeface="Times New Roman"/>
                        <a:cs typeface="Times New Roman"/>
                      </a:endParaRPr>
                    </a:p>
                  </a:txBody>
                  <a:tcPr marL="62099" marR="62099" marT="0" marB="0"/>
                </a:tc>
                <a:tc>
                  <a:txBody>
                    <a:bodyPr/>
                    <a:lstStyle/>
                    <a:p>
                      <a:pPr marL="0" marR="0">
                        <a:spcBef>
                          <a:spcPts val="0"/>
                        </a:spcBef>
                        <a:spcAft>
                          <a:spcPts val="0"/>
                        </a:spcAft>
                      </a:pPr>
                      <a:endParaRPr lang="en-US" sz="1200" dirty="0">
                        <a:latin typeface="Tahoma"/>
                        <a:ea typeface="Times New Roman"/>
                        <a:cs typeface="Times New Roman"/>
                      </a:endParaRPr>
                    </a:p>
                  </a:txBody>
                  <a:tcPr marL="62099" marR="62099" marT="0" marB="0"/>
                </a:tc>
                <a:tc>
                  <a:txBody>
                    <a:bodyPr/>
                    <a:lstStyle/>
                    <a:p>
                      <a:pPr marL="0" marR="0">
                        <a:spcBef>
                          <a:spcPts val="0"/>
                        </a:spcBef>
                        <a:spcAft>
                          <a:spcPts val="0"/>
                        </a:spcAft>
                      </a:pPr>
                      <a:endParaRPr lang="en-US" sz="1200" dirty="0">
                        <a:latin typeface="Tahoma"/>
                        <a:ea typeface="Times New Roman"/>
                        <a:cs typeface="Times New Roman"/>
                      </a:endParaRPr>
                    </a:p>
                  </a:txBody>
                  <a:tcPr marL="62099" marR="62099" marT="0" marB="0"/>
                </a:tc>
                <a:tc>
                  <a:txBody>
                    <a:bodyPr/>
                    <a:lstStyle/>
                    <a:p>
                      <a:pPr marL="0" marR="0">
                        <a:spcBef>
                          <a:spcPts val="0"/>
                        </a:spcBef>
                        <a:spcAft>
                          <a:spcPts val="0"/>
                        </a:spcAft>
                      </a:pPr>
                      <a:endParaRPr lang="en-US" sz="1200" dirty="0">
                        <a:latin typeface="Tahoma"/>
                        <a:ea typeface="Times New Roman"/>
                        <a:cs typeface="Times New Roman"/>
                      </a:endParaRPr>
                    </a:p>
                  </a:txBody>
                  <a:tcPr marL="62099" marR="62099"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E5D79364-0C92-7241-A48E-F6DA7B47C149}"/>
              </a:ext>
            </a:extLst>
          </p:cNvPr>
          <p:cNvSpPr>
            <a:spLocks noGrp="1" noChangeArrowheads="1"/>
          </p:cNvSpPr>
          <p:nvPr>
            <p:ph type="title"/>
          </p:nvPr>
        </p:nvSpPr>
        <p:spPr>
          <a:xfrm>
            <a:off x="838200" y="365127"/>
            <a:ext cx="10515600" cy="701673"/>
          </a:xfrm>
        </p:spPr>
        <p:txBody>
          <a:bodyPr/>
          <a:lstStyle/>
          <a:p>
            <a:pPr algn="ctr"/>
            <a:r>
              <a:rPr lang="en-US" altLang="en-US" dirty="0"/>
              <a:t>Circles of Support</a:t>
            </a:r>
          </a:p>
        </p:txBody>
      </p:sp>
      <p:graphicFrame>
        <p:nvGraphicFramePr>
          <p:cNvPr id="4" name="Content Placeholder 3">
            <a:extLst>
              <a:ext uri="{FF2B5EF4-FFF2-40B4-BE49-F238E27FC236}">
                <a16:creationId xmlns:a16="http://schemas.microsoft.com/office/drawing/2014/main" id="{B48BC4B3-6370-BF42-AE42-01AB0D9180F3}"/>
              </a:ext>
            </a:extLst>
          </p:cNvPr>
          <p:cNvGraphicFramePr>
            <a:graphicFrameLocks noGrp="1"/>
          </p:cNvGraphicFramePr>
          <p:nvPr>
            <p:ph idx="1"/>
          </p:nvPr>
        </p:nvGraphicFramePr>
        <p:xfrm>
          <a:off x="2152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EF663F64-6F80-624D-9609-7BFFBF4F19FD}"/>
              </a:ext>
            </a:extLst>
          </p:cNvPr>
          <p:cNvSpPr>
            <a:spLocks noGrp="1" noChangeArrowheads="1"/>
          </p:cNvSpPr>
          <p:nvPr>
            <p:ph type="title"/>
          </p:nvPr>
        </p:nvSpPr>
        <p:spPr>
          <a:xfrm>
            <a:off x="838200" y="365127"/>
            <a:ext cx="10515600" cy="625473"/>
          </a:xfrm>
        </p:spPr>
        <p:txBody>
          <a:bodyPr/>
          <a:lstStyle/>
          <a:p>
            <a:pPr algn="ctr"/>
            <a:r>
              <a:rPr lang="en-US" altLang="en-US" dirty="0"/>
              <a:t>Resources</a:t>
            </a:r>
          </a:p>
        </p:txBody>
      </p:sp>
      <p:sp>
        <p:nvSpPr>
          <p:cNvPr id="59395" name="Content Placeholder 2">
            <a:extLst>
              <a:ext uri="{FF2B5EF4-FFF2-40B4-BE49-F238E27FC236}">
                <a16:creationId xmlns:a16="http://schemas.microsoft.com/office/drawing/2014/main" id="{DA372FE8-C132-824D-9282-14AEA009E03D}"/>
              </a:ext>
            </a:extLst>
          </p:cNvPr>
          <p:cNvSpPr>
            <a:spLocks noGrp="1" noChangeArrowheads="1"/>
          </p:cNvSpPr>
          <p:nvPr>
            <p:ph idx="1"/>
          </p:nvPr>
        </p:nvSpPr>
        <p:spPr/>
        <p:txBody>
          <a:bodyPr/>
          <a:lstStyle/>
          <a:p>
            <a:r>
              <a:rPr lang="en-US" altLang="en-US" dirty="0">
                <a:hlinkClick r:id="rId3"/>
              </a:rPr>
              <a:t>http://www.pbs.org/parents/inclusivecommunities/inclusive_education.html</a:t>
            </a:r>
            <a:endParaRPr lang="en-US" altLang="en-US" dirty="0"/>
          </a:p>
          <a:p>
            <a:endParaRPr lang="en-US" altLang="en-US" dirty="0"/>
          </a:p>
          <a:p>
            <a:r>
              <a:rPr lang="en-US" altLang="en-US" dirty="0">
                <a:hlinkClick r:id="rId4"/>
              </a:rPr>
              <a:t>http://www.urbanschools.org/professional/tools/annotations_resource_guide.pdf</a:t>
            </a:r>
            <a:endParaRPr lang="en-US" altLang="en-US" dirty="0"/>
          </a:p>
          <a:p>
            <a:endParaRPr lang="en-US" altLang="en-US" dirty="0"/>
          </a:p>
          <a:p>
            <a:r>
              <a:rPr lang="en-US" altLang="en-US" dirty="0">
                <a:hlinkClick r:id="rId5"/>
              </a:rPr>
              <a:t>http://www.urbanschools.org/professional/mod_3/academy_3.html</a:t>
            </a:r>
            <a:endParaRPr lang="en-US" altLang="en-US" dirty="0"/>
          </a:p>
          <a:p>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9676F6E9-5FD0-9E42-B1C0-87DE39955328}"/>
              </a:ext>
            </a:extLst>
          </p:cNvPr>
          <p:cNvSpPr>
            <a:spLocks noGrp="1" noChangeArrowheads="1"/>
          </p:cNvSpPr>
          <p:nvPr>
            <p:ph type="title"/>
          </p:nvPr>
        </p:nvSpPr>
        <p:spPr>
          <a:xfrm>
            <a:off x="838200" y="365127"/>
            <a:ext cx="10515600" cy="625473"/>
          </a:xfrm>
        </p:spPr>
        <p:txBody>
          <a:bodyPr/>
          <a:lstStyle/>
          <a:p>
            <a:pPr algn="ctr"/>
            <a:r>
              <a:rPr lang="en-US" altLang="en-US" dirty="0"/>
              <a:t>Myth or Truth?</a:t>
            </a:r>
          </a:p>
        </p:txBody>
      </p:sp>
      <p:sp>
        <p:nvSpPr>
          <p:cNvPr id="61443" name="Content Placeholder 2">
            <a:extLst>
              <a:ext uri="{FF2B5EF4-FFF2-40B4-BE49-F238E27FC236}">
                <a16:creationId xmlns:a16="http://schemas.microsoft.com/office/drawing/2014/main" id="{9C42F5A1-04DB-E447-B8CA-FBA10ABF565C}"/>
              </a:ext>
            </a:extLst>
          </p:cNvPr>
          <p:cNvSpPr>
            <a:spLocks noGrp="1" noChangeArrowheads="1"/>
          </p:cNvSpPr>
          <p:nvPr>
            <p:ph idx="1"/>
          </p:nvPr>
        </p:nvSpPr>
        <p:spPr/>
        <p:txBody>
          <a:bodyPr/>
          <a:lstStyle/>
          <a:p>
            <a:r>
              <a:rPr lang="en-US" altLang="en-US" sz="2400" dirty="0"/>
              <a:t>Inclusion is about building school communities where all children are welcomed, accepted, and successful.</a:t>
            </a:r>
          </a:p>
          <a:p>
            <a:endParaRPr lang="en-US" altLang="en-US" sz="2400" dirty="0"/>
          </a:p>
          <a:p>
            <a:r>
              <a:rPr lang="en-US" altLang="en-US" sz="2400" dirty="0"/>
              <a:t>Inclusion means that students  with disabilities spend 100% of their school day in general education classrooms.</a:t>
            </a:r>
          </a:p>
          <a:p>
            <a:endParaRPr lang="en-US" altLang="en-US" sz="2400" dirty="0"/>
          </a:p>
          <a:p>
            <a:r>
              <a:rPr lang="en-US" altLang="en-US" sz="2400" dirty="0"/>
              <a:t>Inclusion is an initiative related to students with severe disabilities only.</a:t>
            </a:r>
          </a:p>
          <a:p>
            <a:endParaRPr lang="en-US" altLang="en-US" dirty="0"/>
          </a:p>
          <a:p>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A73E9B04-597D-4246-B32A-FED27A19249D}"/>
              </a:ext>
            </a:extLst>
          </p:cNvPr>
          <p:cNvSpPr>
            <a:spLocks noGrp="1" noChangeArrowheads="1"/>
          </p:cNvSpPr>
          <p:nvPr>
            <p:ph type="title"/>
          </p:nvPr>
        </p:nvSpPr>
        <p:spPr>
          <a:xfrm>
            <a:off x="1828800" y="609600"/>
            <a:ext cx="8534400" cy="547690"/>
          </a:xfrm>
        </p:spPr>
        <p:txBody>
          <a:bodyPr>
            <a:normAutofit/>
          </a:bodyPr>
          <a:lstStyle/>
          <a:p>
            <a:pPr algn="ctr"/>
            <a:r>
              <a:rPr lang="en-US" altLang="en-US" dirty="0"/>
              <a:t>Two New Court Cases</a:t>
            </a:r>
          </a:p>
        </p:txBody>
      </p:sp>
      <p:sp>
        <p:nvSpPr>
          <p:cNvPr id="9219" name="Content Placeholder 2">
            <a:extLst>
              <a:ext uri="{FF2B5EF4-FFF2-40B4-BE49-F238E27FC236}">
                <a16:creationId xmlns:a16="http://schemas.microsoft.com/office/drawing/2014/main" id="{EB6E0754-0E27-E742-97D8-209A2B507B54}"/>
              </a:ext>
            </a:extLst>
          </p:cNvPr>
          <p:cNvSpPr>
            <a:spLocks noGrp="1" noChangeArrowheads="1"/>
          </p:cNvSpPr>
          <p:nvPr>
            <p:ph idx="1"/>
          </p:nvPr>
        </p:nvSpPr>
        <p:spPr/>
        <p:txBody>
          <a:bodyPr>
            <a:normAutofit/>
          </a:bodyPr>
          <a:lstStyle/>
          <a:p>
            <a:r>
              <a:rPr lang="en-US" altLang="en-US" sz="2400" dirty="0"/>
              <a:t>Endrew F. vs Douglas County Public Schools (2017) </a:t>
            </a:r>
          </a:p>
          <a:p>
            <a:pPr lvl="1"/>
            <a:r>
              <a:rPr lang="en-US" altLang="en-US" sz="2400" dirty="0"/>
              <a:t>Supreme Court Decision</a:t>
            </a:r>
          </a:p>
          <a:p>
            <a:pPr lvl="1"/>
            <a:r>
              <a:rPr lang="en-US" altLang="en-US" sz="2400" dirty="0"/>
              <a:t>More than minimum progress is expected</a:t>
            </a:r>
          </a:p>
          <a:p>
            <a:pPr marL="342900" lvl="1" indent="0">
              <a:buNone/>
            </a:pPr>
            <a:endParaRPr lang="en-US" altLang="en-US" sz="2400" dirty="0"/>
          </a:p>
          <a:p>
            <a:pPr lvl="1"/>
            <a:endParaRPr lang="en-US" altLang="en-US" sz="2400" dirty="0"/>
          </a:p>
          <a:p>
            <a:r>
              <a:rPr lang="en-US" altLang="en-US" sz="2400" dirty="0"/>
              <a:t>6</a:t>
            </a:r>
            <a:r>
              <a:rPr lang="en-US" altLang="en-US" sz="2400" baseline="30000" dirty="0"/>
              <a:t>th</a:t>
            </a:r>
            <a:r>
              <a:rPr lang="en-US" altLang="en-US" sz="2400" dirty="0"/>
              <a:t> Circuit Court of Appeals upheld the</a:t>
            </a:r>
          </a:p>
          <a:p>
            <a:pPr lvl="1"/>
            <a:r>
              <a:rPr lang="en-US" altLang="en-US" sz="2400" dirty="0"/>
              <a:t>Least Restrictive Environment in</a:t>
            </a:r>
          </a:p>
          <a:p>
            <a:pPr lvl="1"/>
            <a:r>
              <a:rPr lang="en-US" altLang="en-US" sz="2400" dirty="0"/>
              <a:t>L.H. Vs. Hamilton County TN Public Schools (2018)</a:t>
            </a:r>
          </a:p>
        </p:txBody>
      </p:sp>
      <p:pic>
        <p:nvPicPr>
          <p:cNvPr id="1030" name="Picture 6" descr="A Year Ago the Supreme Court Raised the Bar for Special Ed. What&amp;#39;s Happened  Si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4794" y="1505119"/>
            <a:ext cx="3396811" cy="19275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ven Hamilton County schools rank in top 100 high schools in Te -  WRCBtv.com | Chattanooga News, Weather &amp;amp;amp; Spor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184" y="3886200"/>
            <a:ext cx="3477343" cy="1837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6D16A1D5-5C1B-0D4F-9015-9DE94B39E3A9}"/>
              </a:ext>
            </a:extLst>
          </p:cNvPr>
          <p:cNvSpPr>
            <a:spLocks noGrp="1" noChangeArrowheads="1"/>
          </p:cNvSpPr>
          <p:nvPr>
            <p:ph type="title"/>
          </p:nvPr>
        </p:nvSpPr>
        <p:spPr>
          <a:xfrm>
            <a:off x="838200" y="365127"/>
            <a:ext cx="10515600" cy="777873"/>
          </a:xfrm>
        </p:spPr>
        <p:txBody>
          <a:bodyPr/>
          <a:lstStyle/>
          <a:p>
            <a:pPr algn="ctr"/>
            <a:r>
              <a:rPr lang="en-US" altLang="en-US" dirty="0"/>
              <a:t>Myth or Truth?</a:t>
            </a:r>
          </a:p>
        </p:txBody>
      </p:sp>
      <p:sp>
        <p:nvSpPr>
          <p:cNvPr id="62467" name="Content Placeholder 2">
            <a:extLst>
              <a:ext uri="{FF2B5EF4-FFF2-40B4-BE49-F238E27FC236}">
                <a16:creationId xmlns:a16="http://schemas.microsoft.com/office/drawing/2014/main" id="{80B9ED3A-3AED-324E-8F96-AAC628D403D6}"/>
              </a:ext>
            </a:extLst>
          </p:cNvPr>
          <p:cNvSpPr>
            <a:spLocks noGrp="1" noChangeArrowheads="1"/>
          </p:cNvSpPr>
          <p:nvPr>
            <p:ph idx="1"/>
          </p:nvPr>
        </p:nvSpPr>
        <p:spPr/>
        <p:txBody>
          <a:bodyPr/>
          <a:lstStyle/>
          <a:p>
            <a:r>
              <a:rPr lang="en-US" altLang="en-US" sz="2400" dirty="0"/>
              <a:t>While not an academic goal, friendship is an important school outcome.</a:t>
            </a:r>
          </a:p>
          <a:p>
            <a:endParaRPr lang="en-US" altLang="en-US" sz="2400" dirty="0"/>
          </a:p>
          <a:p>
            <a:r>
              <a:rPr lang="en-US" altLang="en-US" sz="2400" dirty="0"/>
              <a:t>The people who experience the most anxiety in the change to inclusion are the classmates, they are the biggest barriers.</a:t>
            </a:r>
          </a:p>
          <a:p>
            <a:endParaRPr lang="en-US" altLang="en-US" sz="2400" dirty="0"/>
          </a:p>
          <a:p>
            <a:r>
              <a:rPr lang="en-US" altLang="en-US" sz="2400" dirty="0"/>
              <a:t>Inclusion means the same as mainstreaming and refers to “dumping” students with disabilities in general education. </a:t>
            </a:r>
          </a:p>
          <a:p>
            <a:endParaRPr lang="en-US" altLang="en-US" dirty="0"/>
          </a:p>
          <a:p>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9C3CAE31-8430-1E40-8000-AA5271C24019}"/>
              </a:ext>
            </a:extLst>
          </p:cNvPr>
          <p:cNvSpPr>
            <a:spLocks noGrp="1" noChangeArrowheads="1"/>
          </p:cNvSpPr>
          <p:nvPr>
            <p:ph type="title"/>
          </p:nvPr>
        </p:nvSpPr>
        <p:spPr>
          <a:xfrm>
            <a:off x="838200" y="365127"/>
            <a:ext cx="10515600" cy="701673"/>
          </a:xfrm>
        </p:spPr>
        <p:txBody>
          <a:bodyPr/>
          <a:lstStyle/>
          <a:p>
            <a:pPr algn="ctr"/>
            <a:r>
              <a:rPr lang="en-US" altLang="en-US" dirty="0"/>
              <a:t>Myth or Truth?</a:t>
            </a:r>
          </a:p>
        </p:txBody>
      </p:sp>
      <p:sp>
        <p:nvSpPr>
          <p:cNvPr id="63491" name="Content Placeholder 2">
            <a:extLst>
              <a:ext uri="{FF2B5EF4-FFF2-40B4-BE49-F238E27FC236}">
                <a16:creationId xmlns:a16="http://schemas.microsoft.com/office/drawing/2014/main" id="{A90689C0-9D8D-C44A-B128-66C169599831}"/>
              </a:ext>
            </a:extLst>
          </p:cNvPr>
          <p:cNvSpPr>
            <a:spLocks noGrp="1" noChangeArrowheads="1"/>
          </p:cNvSpPr>
          <p:nvPr>
            <p:ph idx="1"/>
          </p:nvPr>
        </p:nvSpPr>
        <p:spPr/>
        <p:txBody>
          <a:bodyPr/>
          <a:lstStyle/>
          <a:p>
            <a:r>
              <a:rPr lang="en-US" altLang="en-US" sz="2400" dirty="0"/>
              <a:t>Initially, designing an inclusive program, like any other change, requires new learning and is therefore inefficient and requires additional time.</a:t>
            </a:r>
          </a:p>
          <a:p>
            <a:endParaRPr lang="en-US" altLang="en-US" sz="2400" dirty="0"/>
          </a:p>
          <a:p>
            <a:r>
              <a:rPr lang="en-US" altLang="en-US" sz="2400" dirty="0"/>
              <a:t>The excessive need to plan and meet decreases over time.</a:t>
            </a:r>
          </a:p>
          <a:p>
            <a:endParaRPr lang="en-US" altLang="en-US" sz="2400" dirty="0"/>
          </a:p>
          <a:p>
            <a:r>
              <a:rPr lang="en-US" altLang="en-US" sz="2400" dirty="0"/>
              <a:t>IF children are excluded from school communities, they are at risk for a lifetime exclusion from the community at large.</a:t>
            </a:r>
          </a:p>
          <a:p>
            <a:endParaRPr lang="en-US" altLang="en-US" dirty="0"/>
          </a:p>
          <a:p>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FCB8A6D1-20B3-B946-AA21-E7531B202E1B}"/>
              </a:ext>
            </a:extLst>
          </p:cNvPr>
          <p:cNvSpPr>
            <a:spLocks noGrp="1" noChangeArrowheads="1"/>
          </p:cNvSpPr>
          <p:nvPr>
            <p:ph type="title"/>
          </p:nvPr>
        </p:nvSpPr>
        <p:spPr/>
        <p:txBody>
          <a:bodyPr/>
          <a:lstStyle/>
          <a:p>
            <a:pPr algn="ctr"/>
            <a:r>
              <a:rPr lang="en-US" altLang="en-US" dirty="0"/>
              <a:t>So…. If IDEA says that….  Then… </a:t>
            </a:r>
          </a:p>
        </p:txBody>
      </p:sp>
      <p:sp>
        <p:nvSpPr>
          <p:cNvPr id="10243" name="Content Placeholder 2">
            <a:extLst>
              <a:ext uri="{FF2B5EF4-FFF2-40B4-BE49-F238E27FC236}">
                <a16:creationId xmlns:a16="http://schemas.microsoft.com/office/drawing/2014/main" id="{B196E0B9-0B28-A044-8AC4-6CDF596E0096}"/>
              </a:ext>
            </a:extLst>
          </p:cNvPr>
          <p:cNvSpPr>
            <a:spLocks noGrp="1" noChangeArrowheads="1"/>
          </p:cNvSpPr>
          <p:nvPr>
            <p:ph idx="1"/>
          </p:nvPr>
        </p:nvSpPr>
        <p:spPr/>
        <p:txBody>
          <a:bodyPr/>
          <a:lstStyle/>
          <a:p>
            <a:r>
              <a:rPr lang="en-US" altLang="en-US" sz="2400" dirty="0"/>
              <a:t>Have you seen inclusive education practiced in schools? </a:t>
            </a:r>
          </a:p>
          <a:p>
            <a:pPr marL="0" indent="0">
              <a:buNone/>
            </a:pPr>
            <a:endParaRPr lang="en-US" altLang="en-US" sz="2400" dirty="0"/>
          </a:p>
          <a:p>
            <a:r>
              <a:rPr lang="en-US" altLang="en-US" sz="2400" dirty="0"/>
              <a:t>Why do you think the segregation of students with intellectual and multiple disabilities continues? </a:t>
            </a:r>
          </a:p>
          <a:p>
            <a:pPr marL="0" indent="0">
              <a:buNone/>
            </a:pPr>
            <a:endParaRPr lang="en-US" altLang="en-US" sz="2400" dirty="0"/>
          </a:p>
          <a:p>
            <a:r>
              <a:rPr lang="en-US" altLang="en-US" sz="2400" dirty="0"/>
              <a:t>What do we know about outcomes for students with significant disabilities who are segregated? </a:t>
            </a:r>
          </a:p>
          <a:p>
            <a:endParaRPr lang="en-US" altLang="en-US" u="sng"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2CD0FFA-6D8C-B845-BE67-AB2D4B939F44}"/>
              </a:ext>
            </a:extLst>
          </p:cNvPr>
          <p:cNvSpPr>
            <a:spLocks noGrp="1" noChangeArrowheads="1"/>
          </p:cNvSpPr>
          <p:nvPr>
            <p:ph type="title"/>
          </p:nvPr>
        </p:nvSpPr>
        <p:spPr>
          <a:xfrm>
            <a:off x="1333500" y="304800"/>
            <a:ext cx="9601200" cy="700090"/>
          </a:xfrm>
        </p:spPr>
        <p:txBody>
          <a:bodyPr/>
          <a:lstStyle/>
          <a:p>
            <a:pPr algn="ctr"/>
            <a:r>
              <a:rPr lang="en-US" altLang="en-US" dirty="0"/>
              <a:t>Evidence Based ….</a:t>
            </a:r>
          </a:p>
        </p:txBody>
      </p:sp>
      <p:sp>
        <p:nvSpPr>
          <p:cNvPr id="11267" name="Content Placeholder 2">
            <a:extLst>
              <a:ext uri="{FF2B5EF4-FFF2-40B4-BE49-F238E27FC236}">
                <a16:creationId xmlns:a16="http://schemas.microsoft.com/office/drawing/2014/main" id="{34FF1935-D1DE-FF42-80DA-8D8A29DEC85E}"/>
              </a:ext>
            </a:extLst>
          </p:cNvPr>
          <p:cNvSpPr>
            <a:spLocks noGrp="1" noChangeArrowheads="1"/>
          </p:cNvSpPr>
          <p:nvPr>
            <p:ph idx="1"/>
          </p:nvPr>
        </p:nvSpPr>
        <p:spPr>
          <a:xfrm>
            <a:off x="533400" y="1143000"/>
            <a:ext cx="10972800" cy="5334000"/>
          </a:xfrm>
        </p:spPr>
        <p:txBody>
          <a:bodyPr>
            <a:normAutofit fontScale="85000" lnSpcReduction="20000"/>
          </a:bodyPr>
          <a:lstStyle/>
          <a:p>
            <a:r>
              <a:rPr lang="en-US" altLang="en-US" sz="2200" dirty="0"/>
              <a:t>Schools implementing a school wide model of equity-based inclusive education demonstrated larger student growth on annual state reading and math assessments relative to students attending comparable schools (Choi, </a:t>
            </a:r>
            <a:r>
              <a:rPr lang="en-US" altLang="en-US" sz="2200" dirty="0" err="1"/>
              <a:t>Meisenheimer</a:t>
            </a:r>
            <a:r>
              <a:rPr lang="en-US" altLang="en-US" sz="2200" dirty="0"/>
              <a:t>, </a:t>
            </a:r>
            <a:r>
              <a:rPr lang="en-US" altLang="en-US" sz="2200" dirty="0" err="1"/>
              <a:t>McCart</a:t>
            </a:r>
            <a:r>
              <a:rPr lang="en-US" altLang="en-US" sz="2200" dirty="0"/>
              <a:t>, &amp; Sailor, 2016). </a:t>
            </a:r>
          </a:p>
          <a:p>
            <a:endParaRPr lang="en-US" altLang="en-US" sz="2200" dirty="0"/>
          </a:p>
          <a:p>
            <a:r>
              <a:rPr lang="en-US" altLang="en-US" sz="2200" dirty="0"/>
              <a:t>Students without disabilities made significantly greater progress in reading and math when educated in inclusive classrooms (Cole, Waldron, &amp; </a:t>
            </a:r>
            <a:r>
              <a:rPr lang="en-US" altLang="en-US" sz="2200" dirty="0" err="1"/>
              <a:t>Majd</a:t>
            </a:r>
            <a:r>
              <a:rPr lang="en-US" altLang="en-US" sz="2200" dirty="0"/>
              <a:t>, 2004).</a:t>
            </a:r>
          </a:p>
          <a:p>
            <a:endParaRPr lang="en-US" altLang="en-US" sz="2200" dirty="0"/>
          </a:p>
          <a:p>
            <a:r>
              <a:rPr lang="en-US" altLang="en-US" sz="2200" dirty="0"/>
              <a:t> Likewise, engagement in the general education curriculum strongly and positively correlated with math and reading achievement for students with disabilities (Cole, et al., 2004; </a:t>
            </a:r>
            <a:r>
              <a:rPr lang="en-US" altLang="en-US" sz="2200" dirty="0" err="1"/>
              <a:t>Cosier</a:t>
            </a:r>
            <a:r>
              <a:rPr lang="en-US" altLang="en-US" sz="2200" dirty="0"/>
              <a:t>, </a:t>
            </a:r>
            <a:r>
              <a:rPr lang="en-US" altLang="en-US" sz="2200" dirty="0" err="1"/>
              <a:t>Causton-Theoharis</a:t>
            </a:r>
            <a:r>
              <a:rPr lang="en-US" altLang="en-US" sz="2200" dirty="0"/>
              <a:t>, &amp; </a:t>
            </a:r>
            <a:r>
              <a:rPr lang="en-US" altLang="en-US" sz="2200" dirty="0" err="1"/>
              <a:t>Theoharis</a:t>
            </a:r>
            <a:r>
              <a:rPr lang="en-US" altLang="en-US" sz="2200" dirty="0"/>
              <a:t>, 2013; </a:t>
            </a:r>
            <a:r>
              <a:rPr lang="en-US" altLang="en-US" sz="2200" dirty="0" err="1"/>
              <a:t>Kurth</a:t>
            </a:r>
            <a:r>
              <a:rPr lang="en-US" altLang="en-US" sz="2200" dirty="0"/>
              <a:t> &amp; </a:t>
            </a:r>
            <a:r>
              <a:rPr lang="en-US" altLang="en-US" sz="2200" dirty="0" err="1"/>
              <a:t>Mastergeorge</a:t>
            </a:r>
            <a:r>
              <a:rPr lang="en-US" altLang="en-US" sz="2200" dirty="0"/>
              <a:t>, 2010; </a:t>
            </a:r>
            <a:r>
              <a:rPr lang="en-US" altLang="en-US" sz="2200" dirty="0" err="1"/>
              <a:t>Sermier</a:t>
            </a:r>
            <a:r>
              <a:rPr lang="en-US" altLang="en-US" sz="2200" dirty="0"/>
              <a:t> </a:t>
            </a:r>
            <a:r>
              <a:rPr lang="en-US" altLang="en-US" sz="2200" dirty="0" err="1"/>
              <a:t>Dessemontet</a:t>
            </a:r>
            <a:r>
              <a:rPr lang="en-US" altLang="en-US" sz="2200" dirty="0"/>
              <a:t>, Bless, &amp; Morin, 2012). </a:t>
            </a:r>
          </a:p>
          <a:p>
            <a:endParaRPr lang="en-US" altLang="en-US" sz="2200" dirty="0"/>
          </a:p>
          <a:p>
            <a:r>
              <a:rPr lang="en-US" altLang="en-US" sz="2200" dirty="0"/>
              <a:t>The inclusion of students with disabilities in general education produced either positive or neutral effects on outcomes for their non-disabled classmates (</a:t>
            </a:r>
            <a:r>
              <a:rPr lang="en-US" altLang="en-US" sz="2200" dirty="0" err="1"/>
              <a:t>Kalambouka</a:t>
            </a:r>
            <a:r>
              <a:rPr lang="en-US" altLang="en-US" sz="2200" dirty="0"/>
              <a:t>, Farrell, Dyson, &amp; Kaplan, 2007; </a:t>
            </a:r>
            <a:r>
              <a:rPr lang="en-US" altLang="en-US" sz="2200" dirty="0" err="1"/>
              <a:t>Ruijs</a:t>
            </a:r>
            <a:r>
              <a:rPr lang="en-US" altLang="en-US" sz="2200" dirty="0"/>
              <a:t> &amp; </a:t>
            </a:r>
            <a:r>
              <a:rPr lang="en-US" altLang="en-US" sz="2200" dirty="0" err="1"/>
              <a:t>Peetsma</a:t>
            </a:r>
            <a:r>
              <a:rPr lang="en-US" altLang="en-US" sz="2200" dirty="0"/>
              <a:t>, 2009; </a:t>
            </a:r>
            <a:r>
              <a:rPr lang="en-US" altLang="en-US" sz="2200" dirty="0" err="1"/>
              <a:t>Ruijs</a:t>
            </a:r>
            <a:r>
              <a:rPr lang="en-US" altLang="en-US" sz="2200" dirty="0"/>
              <a:t>, Van der Veen, &amp; </a:t>
            </a:r>
            <a:r>
              <a:rPr lang="en-US" altLang="en-US" sz="2200" dirty="0" err="1"/>
              <a:t>Peetsma</a:t>
            </a:r>
            <a:r>
              <a:rPr lang="en-US" altLang="en-US" sz="2200" dirty="0"/>
              <a:t>, 2010; </a:t>
            </a:r>
            <a:r>
              <a:rPr lang="en-US" altLang="en-US" sz="2200" dirty="0" err="1"/>
              <a:t>Sermier</a:t>
            </a:r>
            <a:r>
              <a:rPr lang="en-US" altLang="en-US" sz="2200" dirty="0"/>
              <a:t> </a:t>
            </a:r>
            <a:r>
              <a:rPr lang="en-US" altLang="en-US" sz="2200" dirty="0" err="1"/>
              <a:t>Dessemontet</a:t>
            </a:r>
            <a:r>
              <a:rPr lang="en-US" altLang="en-US" sz="2200" dirty="0"/>
              <a:t> &amp; Bless, 2013).</a:t>
            </a:r>
          </a:p>
          <a:p>
            <a:endParaRPr lang="en-US" altLang="en-US" sz="2200" dirty="0"/>
          </a:p>
          <a:p>
            <a:r>
              <a:rPr lang="en-US" altLang="en-US" sz="2200" dirty="0"/>
              <a:t>Inclusion, peer support, team collaboration and training are the best predictors of AAC use among students who need communication supports (</a:t>
            </a:r>
            <a:r>
              <a:rPr lang="en-US" altLang="en-US" sz="2200" dirty="0" err="1"/>
              <a:t>Kleinert</a:t>
            </a:r>
            <a:r>
              <a:rPr lang="en-US" altLang="en-US" sz="2200" dirty="0"/>
              <a:t>, Kearns et. al 2019)</a:t>
            </a:r>
          </a:p>
          <a:p>
            <a:endParaRPr lang="en-US" altLang="en-US" sz="1600" dirty="0"/>
          </a:p>
          <a:p>
            <a:r>
              <a:rPr lang="en-US" altLang="en-US" sz="1600" dirty="0">
                <a:hlinkClick r:id="rId2"/>
              </a:rPr>
              <a:t>http://www.swiftschools.org/sites/default/files/Research%20Support%20for%20SWIFT%202017.pdf</a:t>
            </a:r>
            <a:endParaRPr lang="en-US" altLang="en-US" sz="1600" dirty="0"/>
          </a:p>
          <a:p>
            <a:endParaRPr lang="en-US" alt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60A6368C-261B-8D49-8CB3-64C4AE994500}"/>
              </a:ext>
            </a:extLst>
          </p:cNvPr>
          <p:cNvSpPr>
            <a:spLocks noGrp="1" noChangeArrowheads="1"/>
          </p:cNvSpPr>
          <p:nvPr>
            <p:ph type="title"/>
          </p:nvPr>
        </p:nvSpPr>
        <p:spPr>
          <a:xfrm>
            <a:off x="1524000" y="381000"/>
            <a:ext cx="8915400" cy="685800"/>
          </a:xfrm>
        </p:spPr>
        <p:txBody>
          <a:bodyPr>
            <a:normAutofit/>
          </a:bodyPr>
          <a:lstStyle/>
          <a:p>
            <a:pPr algn="ctr"/>
            <a:r>
              <a:rPr lang="en-US" altLang="en-US" dirty="0"/>
              <a:t>The “State” of Inclusion in KY</a:t>
            </a:r>
          </a:p>
        </p:txBody>
      </p:sp>
      <p:sp>
        <p:nvSpPr>
          <p:cNvPr id="12291" name="Content Placeholder 2">
            <a:extLst>
              <a:ext uri="{FF2B5EF4-FFF2-40B4-BE49-F238E27FC236}">
                <a16:creationId xmlns:a16="http://schemas.microsoft.com/office/drawing/2014/main" id="{9233FB9B-CC31-C64A-BB6E-F11274E4C79B}"/>
              </a:ext>
            </a:extLst>
          </p:cNvPr>
          <p:cNvSpPr>
            <a:spLocks noGrp="1" noChangeArrowheads="1"/>
          </p:cNvSpPr>
          <p:nvPr>
            <p:ph idx="1"/>
          </p:nvPr>
        </p:nvSpPr>
        <p:spPr/>
        <p:txBody>
          <a:bodyPr>
            <a:normAutofit/>
          </a:bodyPr>
          <a:lstStyle/>
          <a:p>
            <a:r>
              <a:rPr lang="en-US" altLang="en-US" sz="2400" dirty="0"/>
              <a:t>30 years of inclusive preschool programs</a:t>
            </a:r>
          </a:p>
          <a:p>
            <a:endParaRPr lang="en-US" altLang="en-US" sz="2400" dirty="0"/>
          </a:p>
          <a:p>
            <a:r>
              <a:rPr lang="en-US" altLang="en-US" sz="2400" dirty="0"/>
              <a:t>25 years of collaborative co-teaching models for high incidence students</a:t>
            </a:r>
          </a:p>
          <a:p>
            <a:endParaRPr lang="en-US" altLang="en-US" sz="2400" dirty="0"/>
          </a:p>
          <a:p>
            <a:r>
              <a:rPr lang="en-US" altLang="en-US" sz="2400" dirty="0"/>
              <a:t>Peer support and peer networks across the state</a:t>
            </a:r>
          </a:p>
          <a:p>
            <a:endParaRPr lang="en-US" altLang="en-US" sz="2400" dirty="0"/>
          </a:p>
          <a:p>
            <a:r>
              <a:rPr lang="en-US" altLang="en-US" sz="2400" dirty="0"/>
              <a:t>Only 1 segregated school for children with intellectual disabilities in one district in the whole state.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D1644D8-E979-4BD8-B3E4-FC33C4D617F8}"/>
              </a:ext>
            </a:extLst>
          </p:cNvPr>
          <p:cNvGrpSpPr/>
          <p:nvPr/>
        </p:nvGrpSpPr>
        <p:grpSpPr>
          <a:xfrm>
            <a:off x="2721" y="0"/>
            <a:ext cx="4348843" cy="6858000"/>
            <a:chOff x="-5443" y="0"/>
            <a:chExt cx="4348843" cy="6858000"/>
          </a:xfrm>
        </p:grpSpPr>
        <p:sp>
          <p:nvSpPr>
            <p:cNvPr id="9" name="Rectangle 8">
              <a:extLst>
                <a:ext uri="{FF2B5EF4-FFF2-40B4-BE49-F238E27FC236}">
                  <a16:creationId xmlns:a16="http://schemas.microsoft.com/office/drawing/2014/main" id="{175E6983-F52E-467A-8359-DFA0A71BF489}"/>
                </a:ext>
              </a:extLst>
            </p:cNvPr>
            <p:cNvSpPr/>
            <p:nvPr/>
          </p:nvSpPr>
          <p:spPr>
            <a:xfrm>
              <a:off x="0" y="0"/>
              <a:ext cx="4343400" cy="6858000"/>
            </a:xfrm>
            <a:prstGeom prst="rect">
              <a:avLst/>
            </a:prstGeom>
            <a:blipFill dpi="0" rotWithShape="1">
              <a:blip r:embed="rId4"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95100C-B6B6-4A5F-B407-41901A581968}"/>
                </a:ext>
              </a:extLst>
            </p:cNvPr>
            <p:cNvSpPr/>
            <p:nvPr/>
          </p:nvSpPr>
          <p:spPr>
            <a:xfrm>
              <a:off x="-2721" y="0"/>
              <a:ext cx="4343400" cy="6858000"/>
            </a:xfrm>
            <a:prstGeom prst="rect">
              <a:avLst/>
            </a:prstGeom>
            <a:solidFill>
              <a:schemeClr val="bg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42DC6F-90CA-4781-8084-D5D8956B63EC}"/>
                </a:ext>
              </a:extLst>
            </p:cNvPr>
            <p:cNvSpPr/>
            <p:nvPr/>
          </p:nvSpPr>
          <p:spPr>
            <a:xfrm>
              <a:off x="-5443" y="5943600"/>
              <a:ext cx="4343400" cy="674132"/>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mj-lt"/>
                </a:rPr>
                <a:t>2017-2018 KY Child Count Data</a:t>
              </a:r>
            </a:p>
          </p:txBody>
        </p:sp>
      </p:grpSp>
      <p:graphicFrame>
        <p:nvGraphicFramePr>
          <p:cNvPr id="18" name="Chart 17">
            <a:extLst>
              <a:ext uri="{FF2B5EF4-FFF2-40B4-BE49-F238E27FC236}">
                <a16:creationId xmlns:a16="http://schemas.microsoft.com/office/drawing/2014/main" id="{3D152CC9-FFC5-406F-858C-8B16DE86604A}"/>
              </a:ext>
            </a:extLst>
          </p:cNvPr>
          <p:cNvGraphicFramePr/>
          <p:nvPr>
            <p:extLst>
              <p:ext uri="{D42A27DB-BD31-4B8C-83A1-F6EECF244321}">
                <p14:modId xmlns:p14="http://schemas.microsoft.com/office/powerpoint/2010/main" val="3626639393"/>
              </p:ext>
            </p:extLst>
          </p:nvPr>
        </p:nvGraphicFramePr>
        <p:xfrm>
          <a:off x="4351564" y="-8164"/>
          <a:ext cx="7840436" cy="6866164"/>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5">
            <a:extLst>
              <a:ext uri="{FF2B5EF4-FFF2-40B4-BE49-F238E27FC236}">
                <a16:creationId xmlns:a16="http://schemas.microsoft.com/office/drawing/2014/main" id="{E00E0A59-E192-4A22-919B-42C37D4DB170}"/>
              </a:ext>
            </a:extLst>
          </p:cNvPr>
          <p:cNvSpPr txBox="1"/>
          <p:nvPr/>
        </p:nvSpPr>
        <p:spPr>
          <a:xfrm>
            <a:off x="4495800" y="5951764"/>
            <a:ext cx="3423357" cy="646331"/>
          </a:xfrm>
          <a:prstGeom prst="rect">
            <a:avLst/>
          </a:prstGeom>
          <a:noFill/>
        </p:spPr>
        <p:txBody>
          <a:bodyPr wrap="square">
            <a:spAutoFit/>
          </a:bodyPr>
          <a:lstStyle/>
          <a:p>
            <a:pPr>
              <a:defRPr/>
            </a:pPr>
            <a:r>
              <a:rPr lang="en-US" dirty="0">
                <a:solidFill>
                  <a:schemeClr val="bg1"/>
                </a:solidFill>
              </a:rPr>
              <a:t>Children aged 6 - 21</a:t>
            </a:r>
            <a:endParaRPr lang="en-US" sz="1800" dirty="0">
              <a:solidFill>
                <a:schemeClr val="bg1"/>
              </a:solidFill>
            </a:endParaRPr>
          </a:p>
          <a:p>
            <a:pPr>
              <a:defRPr/>
            </a:pPr>
            <a:r>
              <a:rPr lang="en-US" sz="1800" dirty="0">
                <a:solidFill>
                  <a:schemeClr val="bg1"/>
                </a:solidFill>
              </a:rPr>
              <a:t>(Dec. 1, 2017) </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 - &amp;quot;A Primer on Inclusive Education&amp;quot;&quot;/&gt;&lt;property id=&quot;20307&quot; value=&quot;273&quot;/&gt;&lt;/object&gt;&lt;object type=&quot;3&quot; unique_id=&quot;10005&quot;&gt;&lt;property id=&quot;20148&quot; value=&quot;5&quot;/&gt;&lt;property id=&quot;20300&quot; value=&quot;Slide 13 - &amp;quot;Inclusion means&amp;quot;&quot;/&gt;&lt;property id=&quot;20307&quot; value=&quot;299&quot;/&gt;&lt;/object&gt;&lt;object type=&quot;3&quot; unique_id=&quot;10006&quot;&gt;&lt;property id=&quot;20148&quot; value=&quot;5&quot;/&gt;&lt;property id=&quot;20300&quot; value=&quot;Slide 8 - &amp;quot;IDEA Requires&amp;quot;&quot;/&gt;&lt;property id=&quot;20307&quot; value=&quot;304&quot;/&gt;&lt;/object&gt;&lt;object type=&quot;3&quot; unique_id=&quot;10007&quot;&gt;&lt;property id=&quot;20148&quot; value=&quot;5&quot;/&gt;&lt;property id=&quot;20300&quot; value=&quot;Slide 4 - &amp;quot;Today we will&amp;quot;&quot;/&gt;&lt;property id=&quot;20307&quot; value=&quot;300&quot;/&gt;&lt;/object&gt;&lt;object type=&quot;3&quot; unique_id=&quot;10009&quot;&gt;&lt;property id=&quot;20148&quot; value=&quot;5&quot;/&gt;&lt;property id=&quot;20300&quot; value=&quot;Slide 14 - &amp;quot;What Promotes Achievement for students with significant cognitive disabilities?&amp;quot;&quot;/&gt;&lt;property id=&quot;20307&quot; value=&quot;262&quot;/&gt;&lt;/object&gt;&lt;object type=&quot;3&quot; unique_id=&quot;10010&quot;&gt;&lt;property id=&quot;20148&quot; value=&quot;5&quot;/&gt;&lt;property id=&quot;20300&quot; value=&quot;Slide 16 - &amp;quot;What Makes an Inclusive School?&amp;quot;&quot;/&gt;&lt;property id=&quot;20307&quot; value=&quot;256&quot;/&gt;&lt;/object&gt;&lt;object type=&quot;3&quot; unique_id=&quot;10011&quot;&gt;&lt;property id=&quot;20148&quot; value=&quot;5&quot;/&gt;&lt;property id=&quot;20300&quot; value=&quot;Slide 11 - &amp;quot;In An Inclusive School&amp;quot;&quot;/&gt;&lt;property id=&quot;20307&quot; value=&quot;259&quot;/&gt;&lt;/object&gt;&lt;object type=&quot;3&quot; unique_id=&quot;10012&quot;&gt;&lt;property id=&quot;20148&quot; value=&quot;5&quot;/&gt;&lt;property id=&quot;20300&quot; value=&quot;Slide 10 - &amp;quot;In An Inclusive School&amp;quot;&quot;/&gt;&lt;property id=&quot;20307&quot; value=&quot;257&quot;/&gt;&lt;/object&gt;&lt;object type=&quot;3&quot; unique_id=&quot;10013&quot;&gt;&lt;property id=&quot;20148&quot; value=&quot;5&quot;/&gt;&lt;property id=&quot;20300&quot; value=&quot;Slide 12 - &amp;quot;What contributes to a supportive classroom environment?&amp;quot;&quot;/&gt;&lt;property id=&quot;20307&quot; value=&quot;261&quot;/&gt;&lt;/object&gt;&lt;object type=&quot;3&quot; unique_id=&quot;10014&quot;&gt;&lt;property id=&quot;20148&quot; value=&quot;5&quot;/&gt;&lt;property id=&quot;20300&quot; value=&quot;Slide 17 - &amp;quot;Four Steps to Inclusion&amp;quot;&quot;/&gt;&lt;property id=&quot;20307&quot; value=&quot;280&quot;/&gt;&lt;/object&gt;&lt;object type=&quot;3&quot; unique_id=&quot;10015&quot;&gt;&lt;property id=&quot;20148&quot; value=&quot;5&quot;/&gt;&lt;property id=&quot;20300&quot; value=&quot;Slide 18 - &amp;quot;Curriculum Accommodation&amp;quot;&quot;/&gt;&lt;property id=&quot;20307&quot; value=&quot;301&quot;/&gt;&lt;/object&gt;&lt;object type=&quot;3&quot; unique_id=&quot;10016&quot;&gt;&lt;property id=&quot;20148&quot; value=&quot;5&quot;/&gt;&lt;property id=&quot;20300&quot; value=&quot;Slide 19 - &amp;quot;Kevin, Kindergarten&amp;quot;&quot;/&gt;&lt;property id=&quot;20307&quot; value=&quot;296&quot;/&gt;&lt;/object&gt;&lt;object type=&quot;3&quot; unique_id=&quot;10017&quot;&gt;&lt;property id=&quot;20148&quot; value=&quot;5&quot;/&gt;&lt;property id=&quot;20300&quot; value=&quot;Slide 20 - &amp;quot;Goals for Kevin&amp;quot;&quot;/&gt;&lt;property id=&quot;20307&quot; value=&quot;297&quot;/&gt;&lt;/object&gt;&lt;object type=&quot;3&quot; unique_id=&quot;10018&quot;&gt;&lt;property id=&quot;20148&quot; value=&quot;5&quot;/&gt;&lt;property id=&quot;20300&quot; value=&quot;Slide 21 - &amp;quot;Classroom Activity Analysis&amp;quot;&quot;/&gt;&lt;property id=&quot;20307&quot; value=&quot;295&quot;/&gt;&lt;/object&gt;&lt;object type=&quot;3&quot; unique_id=&quot;10019&quot;&gt;&lt;property id=&quot;20148&quot; value=&quot;5&quot;/&gt;&lt;property id=&quot;20300&quot; value=&quot;Slide 22 - &amp;quot;IEP Analysis&amp;quot;&quot;/&gt;&lt;property id=&quot;20307&quot; value=&quot;302&quot;/&gt;&lt;/object&gt;&lt;object type=&quot;3&quot; unique_id=&quot;10020&quot;&gt;&lt;property id=&quot;20148&quot; value=&quot;5&quot;/&gt;&lt;property id=&quot;20300&quot; value=&quot;Slide 23 - &amp;quot;Cory Can….&amp;quot;&quot;/&gt;&lt;property id=&quot;20307&quot; value=&quot;287&quot;/&gt;&lt;/object&gt;&lt;object type=&quot;3&quot; unique_id=&quot;10021&quot;&gt;&lt;property id=&quot;20148&quot; value=&quot;5&quot;/&gt;&lt;property id=&quot;20300&quot; value=&quot;Slide 24 - &amp;quot;Cory Learns Best When&amp;quot;&quot;/&gt;&lt;property id=&quot;20307&quot; value=&quot;286&quot;/&gt;&lt;/object&gt;&lt;object type=&quot;3&quot; unique_id=&quot;10022&quot;&gt;&lt;property id=&quot;20148&quot; value=&quot;5&quot;/&gt;&lt;property id=&quot;20300&quot; value=&quot;Slide 25 - &amp;quot;Cory’s Likes &amp;amp; Dislikes&amp;quot;&quot;/&gt;&lt;property id=&quot;20307&quot; value=&quot;285&quot;/&gt;&lt;/object&gt;&lt;object type=&quot;3&quot; unique_id=&quot;10023&quot;&gt;&lt;property id=&quot;20148&quot; value=&quot;5&quot;/&gt;&lt;property id=&quot;20300&quot; value=&quot;Slide 26 - &amp;quot;Cory Needs help with...&amp;quot;&quot;/&gt;&lt;property id=&quot;20307&quot; value=&quot;288&quot;/&gt;&lt;/object&gt;&lt;object type=&quot;3&quot; unique_id=&quot;10024&quot;&gt;&lt;property id=&quot;20148&quot; value=&quot;5&quot;/&gt;&lt;property id=&quot;20300&quot; value=&quot;Slide 27 - &amp;quot;Cory’s Annual Goals&amp;quot;&quot;/&gt;&lt;property id=&quot;20307&quot; value=&quot;284&quot;/&gt;&lt;/object&gt;&lt;object type=&quot;3&quot; unique_id=&quot;10025&quot;&gt;&lt;property id=&quot;20148&quot; value=&quot;5&quot;/&gt;&lt;property id=&quot;20300&quot; value=&quot;Slide 28 - &amp;quot;Earth Science Expectations&amp;quot;&quot;/&gt;&lt;property id=&quot;20307&quot; value=&quot;289&quot;/&gt;&lt;/object&gt;&lt;object type=&quot;3&quot; unique_id=&quot;10026&quot;&gt;&lt;property id=&quot;20148&quot; value=&quot;5&quot;/&gt;&lt;property id=&quot;20300&quot; value=&quot;Slide 29 - &amp;quot;Earth Science&amp;quot;&quot;/&gt;&lt;property id=&quot;20307&quot; value=&quot;291&quot;/&gt;&lt;/object&gt;&lt;object type=&quot;3&quot; unique_id=&quot;10028&quot;&gt;&lt;property id=&quot;20148&quot; value=&quot;5&quot;/&gt;&lt;property id=&quot;20300&quot; value=&quot;Slide 30 - &amp;quot;Classroom Activity Analysis&amp;quot;&quot;/&gt;&lt;property id=&quot;20307&quot; value=&quot;279&quot;/&gt;&lt;/object&gt;&lt;object type=&quot;3&quot; unique_id=&quot;10029&quot;&gt;&lt;property id=&quot;20148&quot; value=&quot;5&quot;/&gt;&lt;property id=&quot;20300&quot; value=&quot;Slide 31&quot;/&gt;&lt;property id=&quot;20307&quot; value=&quot;294&quot;/&gt;&lt;/object&gt;&lt;object type=&quot;3&quot; unique_id=&quot;10030&quot;&gt;&lt;property id=&quot;20148&quot; value=&quot;5&quot;/&gt;&lt;property id=&quot;20300&quot; value=&quot;Slide 32 - &amp;quot;Cory’s Schedule&amp;quot;&quot;/&gt;&lt;property id=&quot;20307&quot; value=&quot;290&quot;/&gt;&lt;/object&gt;&lt;object type=&quot;3&quot; unique_id=&quot;10031&quot;&gt;&lt;property id=&quot;20148&quot; value=&quot;5&quot;/&gt;&lt;property id=&quot;20300&quot; value=&quot;Slide 33 - &amp;quot;IEP Analysis&amp;quot;&quot;/&gt;&lt;property id=&quot;20307&quot; value=&quot;278&quot;/&gt;&lt;/object&gt;&lt;object type=&quot;3&quot; unique_id=&quot;10032&quot;&gt;&lt;property id=&quot;20148&quot; value=&quot;5&quot;/&gt;&lt;property id=&quot;20300&quot; value=&quot;Slide 34 - &amp;quot;Circles of Support&amp;quot;&quot;/&gt;&lt;property id=&quot;20307&quot; value=&quot;303&quot;/&gt;&lt;/object&gt;&lt;object type=&quot;3&quot; unique_id=&quot;10033&quot;&gt;&lt;property id=&quot;20148&quot; value=&quot;5&quot;/&gt;&lt;property id=&quot;20300&quot; value=&quot;Slide 15 - &amp;quot;         What are we waiting For?&amp;quot;&quot;/&gt;&lt;property id=&quot;20307&quot; value=&quot;293&quot;/&gt;&lt;/object&gt;&lt;object type=&quot;3&quot; unique_id=&quot;10034&quot;&gt;&lt;property id=&quot;20148&quot; value=&quot;5&quot;/&gt;&lt;property id=&quot;20300&quot; value=&quot;Slide 5 - &amp;quot;Myth or Truth?&amp;quot;&quot;/&gt;&lt;property id=&quot;20307&quot; value=&quot;305&quot;/&gt;&lt;/object&gt;&lt;object type=&quot;3&quot; unique_id=&quot;10035&quot;&gt;&lt;property id=&quot;20148&quot; value=&quot;5&quot;/&gt;&lt;property id=&quot;20300&quot; value=&quot;Slide 6 - &amp;quot;Myth or Truth?&amp;quot;&quot;/&gt;&lt;property id=&quot;20307&quot; value=&quot;306&quot;/&gt;&lt;/object&gt;&lt;object type=&quot;3&quot; unique_id=&quot;10036&quot;&gt;&lt;property id=&quot;20148&quot; value=&quot;5&quot;/&gt;&lt;property id=&quot;20300&quot; value=&quot;Slide 7 - &amp;quot;Myth or Truth?&amp;quot;&quot;/&gt;&lt;property id=&quot;20307&quot; value=&quot;307&quot;/&gt;&lt;/object&gt;&lt;object type=&quot;3&quot; unique_id=&quot;10038&quot;&gt;&lt;property id=&quot;20148&quot; value=&quot;5&quot;/&gt;&lt;property id=&quot;20300&quot; value=&quot;Slide 35 - &amp;quot;Resources&amp;quot;&quot;/&gt;&lt;property id=&quot;20307&quot; value=&quot;276&quot;/&gt;&lt;/object&gt;&lt;object type=&quot;3&quot; unique_id=&quot;10153&quot;&gt;&lt;property id=&quot;20148&quot; value=&quot;5&quot;/&gt;&lt;property id=&quot;20300&quot; value=&quot;Slide 9 - &amp;quot;Let’s Watch&amp;quot;&quot;/&gt;&lt;property id=&quot;20307&quot; value=&quot;309&quot;/&gt;&lt;/object&gt;&lt;object type=&quot;3&quot; unique_id=&quot;10295&quot;&gt;&lt;property id=&quot;20148&quot; value=&quot;5&quot;/&gt;&lt;property id=&quot;20300&quot; value=&quot;Slide 2 - &amp;quot;Video&amp;quot;&quot;/&gt;&lt;property id=&quot;20307&quot; value=&quot;310&quot;/&gt;&lt;/object&gt;&lt;object type=&quot;3&quot; unique_id=&quot;10296&quot;&gt;&lt;property id=&quot;20148&quot; value=&quot;5&quot;/&gt;&lt;property id=&quot;20300&quot; value=&quot;Slide 3 - &amp;quot;Infrastructure&amp;quot;&quot;/&gt;&lt;property id=&quot;20307&quot; value=&quot;311&quot;/&gt;&lt;/object&gt;&lt;/object&gt;&lt;object type=&quot;8&quot; unique_id=&quot;10076&quot;&gt;&lt;/object&gt;&lt;/object&gt;&lt;/database&gt;"/>
  <p:tag name="SECTOMILLISECCONVERTED" val="1"/>
  <p:tag name="ARTICULATE_PROJECT_OPEN" val="0"/>
  <p:tag name="ARTICULATE_SLIDE_COUNT" val="5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UK HDI Branding">
      <a:dk1>
        <a:srgbClr val="00329F"/>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FFFF"/>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770469D2-9CD9-4CB5-9CF3-BD356BECED3F}" vid="{053CE947-7CCB-4D6C-8FBF-D29F847D1E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2F2BE35C1F5734D9438748215B76B73" ma:contentTypeVersion="6" ma:contentTypeDescription="Create a new document." ma:contentTypeScope="" ma:versionID="e199e89ecfb221ca4aba39790ffd872d">
  <xsd:schema xmlns:xsd="http://www.w3.org/2001/XMLSchema" xmlns:xs="http://www.w3.org/2001/XMLSchema" xmlns:p="http://schemas.microsoft.com/office/2006/metadata/properties" xmlns:ns2="1eeced75-b932-4c46-8739-378a0b526bec" xmlns:ns3="7f611d77-2030-4e87-92b1-703d7b98a2c6" targetNamespace="http://schemas.microsoft.com/office/2006/metadata/properties" ma:root="true" ma:fieldsID="184f5c5a3f1d4c3fac6b338ae87ab3de" ns2:_="" ns3:_="">
    <xsd:import namespace="1eeced75-b932-4c46-8739-378a0b526bec"/>
    <xsd:import namespace="7f611d77-2030-4e87-92b1-703d7b98a2c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eced75-b932-4c46-8739-378a0b526b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611d77-2030-4e87-92b1-703d7b98a2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A0C41E-9B96-4CF2-9DB1-71E1E202A9E2}">
  <ds:schemaRefs>
    <ds:schemaRef ds:uri="http://schemas.openxmlformats.org/package/2006/metadata/core-properties"/>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7f611d77-2030-4e87-92b1-703d7b98a2c6"/>
    <ds:schemaRef ds:uri="1eeced75-b932-4c46-8739-378a0b526bec"/>
    <ds:schemaRef ds:uri="http://www.w3.org/XML/1998/namespace"/>
  </ds:schemaRefs>
</ds:datastoreItem>
</file>

<file path=customXml/itemProps2.xml><?xml version="1.0" encoding="utf-8"?>
<ds:datastoreItem xmlns:ds="http://schemas.openxmlformats.org/officeDocument/2006/customXml" ds:itemID="{55C97312-C866-43DE-9E2C-C5F56A4FCE9B}">
  <ds:schemaRefs>
    <ds:schemaRef ds:uri="http://schemas.microsoft.com/sharepoint/v3/contenttype/forms"/>
  </ds:schemaRefs>
</ds:datastoreItem>
</file>

<file path=customXml/itemProps3.xml><?xml version="1.0" encoding="utf-8"?>
<ds:datastoreItem xmlns:ds="http://schemas.openxmlformats.org/officeDocument/2006/customXml" ds:itemID="{A0343C04-1CFD-4B13-8652-BA8A936BF8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eced75-b932-4c46-8739-378a0b526bec"/>
    <ds:schemaRef ds:uri="7f611d77-2030-4e87-92b1-703d7b98a2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Theme1</Template>
  <TotalTime>10122</TotalTime>
  <Words>1978</Words>
  <Application>Microsoft Office PowerPoint</Application>
  <PresentationFormat>Widescreen</PresentationFormat>
  <Paragraphs>548</Paragraphs>
  <Slides>51</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Arial</vt:lpstr>
      <vt:lpstr>Avenir Black</vt:lpstr>
      <vt:lpstr>Avenir Book</vt:lpstr>
      <vt:lpstr>Avenir Heavy</vt:lpstr>
      <vt:lpstr>Avenir Roman</vt:lpstr>
      <vt:lpstr>Calibri</vt:lpstr>
      <vt:lpstr>Calibri Light</vt:lpstr>
      <vt:lpstr>Merriweather Sans</vt:lpstr>
      <vt:lpstr>Tahoma</vt:lpstr>
      <vt:lpstr>Times New Roman</vt:lpstr>
      <vt:lpstr>Wingdings</vt:lpstr>
      <vt:lpstr>Theme1</vt:lpstr>
      <vt:lpstr>The State of Inclusion in KY </vt:lpstr>
      <vt:lpstr>Agenda</vt:lpstr>
      <vt:lpstr>OLMSTEAD under ADA</vt:lpstr>
      <vt:lpstr>IDEA Requires</vt:lpstr>
      <vt:lpstr>Two New Court Cases</vt:lpstr>
      <vt:lpstr>So…. If IDEA says that….  Then… </vt:lpstr>
      <vt:lpstr>Evidence Based ….</vt:lpstr>
      <vt:lpstr>The “State” of Inclusion in KY</vt:lpstr>
      <vt:lpstr>PowerPoint Presentation</vt:lpstr>
      <vt:lpstr>  KY Data for Students with MSD</vt:lpstr>
      <vt:lpstr>YET EVEN FOR STUDENTS WITH MORE SIGNIFICANT DISABILITIES, KY IS MORE INCLUSIVE THAN MANY OTHER STATES…</vt:lpstr>
      <vt:lpstr>The Benefits to Inclusive Education</vt:lpstr>
      <vt:lpstr>Inclusive Education in KY</vt:lpstr>
      <vt:lpstr>         What are we waiting for?</vt:lpstr>
      <vt:lpstr>Let’s Watch</vt:lpstr>
      <vt:lpstr>PowerPoint Presentation</vt:lpstr>
      <vt:lpstr>   Perspective    </vt:lpstr>
      <vt:lpstr>Let’s Watch</vt:lpstr>
      <vt:lpstr>PowerPoint Presentation</vt:lpstr>
      <vt:lpstr>Inclusive Education Infrastructure</vt:lpstr>
      <vt:lpstr>What Are the Take-Aways?  </vt:lpstr>
      <vt:lpstr>So… What about</vt:lpstr>
      <vt:lpstr>Inclusive Education Factoring Success</vt:lpstr>
      <vt:lpstr>In An Inclusive School</vt:lpstr>
      <vt:lpstr>In An Inclusive School</vt:lpstr>
      <vt:lpstr>What Contributes to a Supportive Classroom Environment?</vt:lpstr>
      <vt:lpstr>Inclusion Means ….</vt:lpstr>
      <vt:lpstr>What Promotes Achievement for Students with  Significant Cognitive Disabilities?</vt:lpstr>
      <vt:lpstr>What Makes an Inclusive School?</vt:lpstr>
      <vt:lpstr>Four Steps to Inclusion</vt:lpstr>
      <vt:lpstr>Curriculum Accommodation</vt:lpstr>
      <vt:lpstr>Kevin, Kindergarten</vt:lpstr>
      <vt:lpstr>Goals for Kevin</vt:lpstr>
      <vt:lpstr>Classroom Activity Analysis</vt:lpstr>
      <vt:lpstr>IEP Analysis</vt:lpstr>
      <vt:lpstr>Cory Can….</vt:lpstr>
      <vt:lpstr>Cory Learns Best When</vt:lpstr>
      <vt:lpstr>Cory’s Likes &amp; Dislikes</vt:lpstr>
      <vt:lpstr>Cory Needs Help With...</vt:lpstr>
      <vt:lpstr>Cory’s Annual Goals</vt:lpstr>
      <vt:lpstr>Earth Science Expectations</vt:lpstr>
      <vt:lpstr>Earth Science</vt:lpstr>
      <vt:lpstr>Classroom Activity Analysis</vt:lpstr>
      <vt:lpstr>PowerPoint Presentation</vt:lpstr>
      <vt:lpstr>Cory’s Schedule</vt:lpstr>
      <vt:lpstr>IEP Analysis</vt:lpstr>
      <vt:lpstr>Circles of Support</vt:lpstr>
      <vt:lpstr>Resources</vt:lpstr>
      <vt:lpstr>Myth or Truth?</vt:lpstr>
      <vt:lpstr>Myth or Truth?</vt:lpstr>
      <vt:lpstr>Myth or Truth?</vt:lpstr>
    </vt:vector>
  </TitlesOfParts>
  <Company>HDI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Good School</dc:title>
  <dc:creator>Jacqui Kearns</dc:creator>
  <cp:lastModifiedBy>User</cp:lastModifiedBy>
  <cp:revision>266</cp:revision>
  <cp:lastPrinted>1999-09-16T20:44:38Z</cp:lastPrinted>
  <dcterms:created xsi:type="dcterms:W3CDTF">1998-08-27T18:41:18Z</dcterms:created>
  <dcterms:modified xsi:type="dcterms:W3CDTF">2021-10-19T17:12:43Z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0x01010092F2BE35C1F5734D9438748215B76B73</vt:lpwstr>
  </property>
  <property fmtid="{D5CDD505-2E9C-101B-9397-08002B2CF9AE}" pid="3" name="ArticulateGUID">
    <vt:lpwstr>2343FD2F-B420-45A2-943A-A35CC46604E8</vt:lpwstr>
  </property>
  <property fmtid="{D5CDD505-2E9C-101B-9397-08002B2CF9AE}" pid="4" name="ArticulatePath">
    <vt:lpwstr>Inclusive Education seminar series 2020 (002)_edits (2) (2) (009)</vt:lpwstr>
  </property>
</Properties>
</file>